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7" r:id="rId1"/>
  </p:sldMasterIdLst>
  <p:sldIdLst>
    <p:sldId id="256" r:id="rId2"/>
    <p:sldId id="277" r:id="rId3"/>
    <p:sldId id="278" r:id="rId4"/>
    <p:sldId id="279" r:id="rId5"/>
    <p:sldId id="272" r:id="rId6"/>
    <p:sldId id="269" r:id="rId7"/>
    <p:sldId id="257" r:id="rId8"/>
    <p:sldId id="259" r:id="rId9"/>
    <p:sldId id="260" r:id="rId10"/>
    <p:sldId id="261" r:id="rId11"/>
    <p:sldId id="262" r:id="rId12"/>
    <p:sldId id="263" r:id="rId13"/>
    <p:sldId id="271" r:id="rId14"/>
    <p:sldId id="266" r:id="rId15"/>
    <p:sldId id="273" r:id="rId16"/>
    <p:sldId id="267" r:id="rId17"/>
    <p:sldId id="268" r:id="rId18"/>
    <p:sldId id="264" r:id="rId19"/>
    <p:sldId id="265" r:id="rId20"/>
    <p:sldId id="276" r:id="rId21"/>
    <p:sldId id="275" r:id="rId22"/>
    <p:sldId id="274" r:id="rId23"/>
    <p:sldId id="280" r:id="rId24"/>
    <p:sldId id="270"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helby Cerkovnik" initials="SC" lastIdx="1" clrIdx="0">
    <p:extLst>
      <p:ext uri="{19B8F6BF-5375-455C-9EA6-DF929625EA0E}">
        <p15:presenceInfo xmlns:p15="http://schemas.microsoft.com/office/powerpoint/2012/main" userId="Shelby Cerkovnik"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68023" autoAdjust="0"/>
  </p:normalViewPr>
  <p:slideViewPr>
    <p:cSldViewPr snapToGrid="0">
      <p:cViewPr varScale="1">
        <p:scale>
          <a:sx n="77" d="100"/>
          <a:sy n="77" d="100"/>
        </p:scale>
        <p:origin x="185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BF30FD5-5BA9-42F7-A4D8-B98A7ADA7FA2}" type="datetimeFigureOut">
              <a:rPr lang="en-US" smtClean="0"/>
              <a:t>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C2A3BC-4176-468A-9488-4317BCAAFD24}"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8672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BF30FD5-5BA9-42F7-A4D8-B98A7ADA7FA2}" type="datetimeFigureOut">
              <a:rPr lang="en-US" smtClean="0"/>
              <a:t>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C2A3BC-4176-468A-9488-4317BCAAFD24}" type="slidenum">
              <a:rPr lang="en-US" smtClean="0"/>
              <a:t>‹#›</a:t>
            </a:fld>
            <a:endParaRPr lang="en-US"/>
          </a:p>
        </p:txBody>
      </p:sp>
    </p:spTree>
    <p:extLst>
      <p:ext uri="{BB962C8B-B14F-4D97-AF65-F5344CB8AC3E}">
        <p14:creationId xmlns:p14="http://schemas.microsoft.com/office/powerpoint/2010/main" val="3088273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BF30FD5-5BA9-42F7-A4D8-B98A7ADA7FA2}" type="datetimeFigureOut">
              <a:rPr lang="en-US" smtClean="0"/>
              <a:t>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C2A3BC-4176-468A-9488-4317BCAAFD24}" type="slidenum">
              <a:rPr lang="en-US" smtClean="0"/>
              <a:t>‹#›</a:t>
            </a:fld>
            <a:endParaRPr lang="en-US"/>
          </a:p>
        </p:txBody>
      </p:sp>
    </p:spTree>
    <p:extLst>
      <p:ext uri="{BB962C8B-B14F-4D97-AF65-F5344CB8AC3E}">
        <p14:creationId xmlns:p14="http://schemas.microsoft.com/office/powerpoint/2010/main" val="36411810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BF30FD5-5BA9-42F7-A4D8-B98A7ADA7FA2}" type="datetimeFigureOut">
              <a:rPr lang="en-US" smtClean="0"/>
              <a:t>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C2A3BC-4176-468A-9488-4317BCAAFD24}" type="slidenum">
              <a:rPr lang="en-US" smtClean="0"/>
              <a:t>‹#›</a:t>
            </a:fld>
            <a:endParaRPr lang="en-US"/>
          </a:p>
        </p:txBody>
      </p:sp>
    </p:spTree>
    <p:extLst>
      <p:ext uri="{BB962C8B-B14F-4D97-AF65-F5344CB8AC3E}">
        <p14:creationId xmlns:p14="http://schemas.microsoft.com/office/powerpoint/2010/main" val="22274694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BF30FD5-5BA9-42F7-A4D8-B98A7ADA7FA2}" type="datetimeFigureOut">
              <a:rPr lang="en-US" smtClean="0"/>
              <a:t>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C2A3BC-4176-468A-9488-4317BCAAFD24}"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733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BF30FD5-5BA9-42F7-A4D8-B98A7ADA7FA2}" type="datetimeFigureOut">
              <a:rPr lang="en-US" smtClean="0"/>
              <a:t>2/7/2024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1C2A3BC-4176-468A-9488-4317BCAAFD24}" type="slidenum">
              <a:rPr lang="en-US" smtClean="0"/>
              <a:t>‹#›</a:t>
            </a:fld>
            <a:endParaRPr lang="en-US"/>
          </a:p>
        </p:txBody>
      </p:sp>
    </p:spTree>
    <p:extLst>
      <p:ext uri="{BB962C8B-B14F-4D97-AF65-F5344CB8AC3E}">
        <p14:creationId xmlns:p14="http://schemas.microsoft.com/office/powerpoint/2010/main" val="13117679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BF30FD5-5BA9-42F7-A4D8-B98A7ADA7FA2}" type="datetimeFigureOut">
              <a:rPr lang="en-US" smtClean="0"/>
              <a:t>2/7/2024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1C2A3BC-4176-468A-9488-4317BCAAFD24}" type="slidenum">
              <a:rPr lang="en-US" smtClean="0"/>
              <a:t>‹#›</a:t>
            </a:fld>
            <a:endParaRPr lang="en-US"/>
          </a:p>
        </p:txBody>
      </p:sp>
    </p:spTree>
    <p:extLst>
      <p:ext uri="{BB962C8B-B14F-4D97-AF65-F5344CB8AC3E}">
        <p14:creationId xmlns:p14="http://schemas.microsoft.com/office/powerpoint/2010/main" val="4704522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BF30FD5-5BA9-42F7-A4D8-B98A7ADA7FA2}" type="datetimeFigureOut">
              <a:rPr lang="en-US" smtClean="0"/>
              <a:t>2/7/2024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1C2A3BC-4176-468A-9488-4317BCAAFD24}" type="slidenum">
              <a:rPr lang="en-US" smtClean="0"/>
              <a:t>‹#›</a:t>
            </a:fld>
            <a:endParaRPr lang="en-US"/>
          </a:p>
        </p:txBody>
      </p:sp>
    </p:spTree>
    <p:extLst>
      <p:ext uri="{BB962C8B-B14F-4D97-AF65-F5344CB8AC3E}">
        <p14:creationId xmlns:p14="http://schemas.microsoft.com/office/powerpoint/2010/main" val="18389952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0BF30FD5-5BA9-42F7-A4D8-B98A7ADA7FA2}" type="datetimeFigureOut">
              <a:rPr lang="en-US" smtClean="0"/>
              <a:t>2/7/2024</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61C2A3BC-4176-468A-9488-4317BCAAFD24}" type="slidenum">
              <a:rPr lang="en-US" smtClean="0"/>
              <a:t>‹#›</a:t>
            </a:fld>
            <a:endParaRPr lang="en-US"/>
          </a:p>
        </p:txBody>
      </p:sp>
    </p:spTree>
    <p:extLst>
      <p:ext uri="{BB962C8B-B14F-4D97-AF65-F5344CB8AC3E}">
        <p14:creationId xmlns:p14="http://schemas.microsoft.com/office/powerpoint/2010/main" val="3505544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0BF30FD5-5BA9-42F7-A4D8-B98A7ADA7FA2}" type="datetimeFigureOut">
              <a:rPr lang="en-US" smtClean="0"/>
              <a:t>2/7/2024</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61C2A3BC-4176-468A-9488-4317BCAAFD24}" type="slidenum">
              <a:rPr lang="en-US" smtClean="0"/>
              <a:t>‹#›</a:t>
            </a:fld>
            <a:endParaRPr lang="en-US"/>
          </a:p>
        </p:txBody>
      </p:sp>
    </p:spTree>
    <p:extLst>
      <p:ext uri="{BB962C8B-B14F-4D97-AF65-F5344CB8AC3E}">
        <p14:creationId xmlns:p14="http://schemas.microsoft.com/office/powerpoint/2010/main" val="9372881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BF30FD5-5BA9-42F7-A4D8-B98A7ADA7FA2}" type="datetimeFigureOut">
              <a:rPr lang="en-US" smtClean="0"/>
              <a:t>2/7/2024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1C2A3BC-4176-468A-9488-4317BCAAFD24}" type="slidenum">
              <a:rPr lang="en-US" smtClean="0"/>
              <a:t>‹#›</a:t>
            </a:fld>
            <a:endParaRPr lang="en-US"/>
          </a:p>
        </p:txBody>
      </p:sp>
    </p:spTree>
    <p:extLst>
      <p:ext uri="{BB962C8B-B14F-4D97-AF65-F5344CB8AC3E}">
        <p14:creationId xmlns:p14="http://schemas.microsoft.com/office/powerpoint/2010/main" val="31607357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91985" cy="6648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0BF30FD5-5BA9-42F7-A4D8-B98A7ADA7FA2}" type="datetimeFigureOut">
              <a:rPr lang="en-US" smtClean="0"/>
              <a:t>2/7/2024</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61C2A3BC-4176-468A-9488-4317BCAAFD24}"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7264075"/>
      </p:ext>
    </p:extLst>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acrpnet.org/2019/02/12/opinion-appreciating-a-clinical-approach-to-the-evaluation-of-nonserious-laboratory-adverse-events/"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evs.nci.nih.gov/ftp1/CTCAE/About.html" TargetMode="External"/><Relationship Id="rId2" Type="http://schemas.openxmlformats.org/officeDocument/2006/relationships/hyperlink" Target="https://rsc.niaid.nih.gov/sites/default/files/daidsgradingcorrectedv21.pdf" TargetMode="External"/><Relationship Id="rId1" Type="http://schemas.openxmlformats.org/officeDocument/2006/relationships/slideLayout" Target="../slideLayouts/slideLayout2.xml"/><Relationship Id="rId4" Type="http://schemas.openxmlformats.org/officeDocument/2006/relationships/hyperlink" Target="https://www.niaid.nih.gov/sites/default/files/dmidadulttox.pdf" TargetMode="External"/></Relationships>
</file>

<file path=ppt/slides/_rels/slide16.xml.rels><?xml version="1.0" encoding="UTF-8" standalone="yes"?>
<Relationships xmlns="http://schemas.openxmlformats.org/package/2006/relationships"><Relationship Id="rId2" Type="http://schemas.openxmlformats.org/officeDocument/2006/relationships/hyperlink" Target="https://www.fda.gov/media/73679/download"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s://www.ncbi.nlm.nih.gov/pmc/articles/PMC5950607/"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fda.gov/media/87513/download" TargetMode="External"/><Relationship Id="rId2" Type="http://schemas.openxmlformats.org/officeDocument/2006/relationships/hyperlink" Target="file:///C:\Users\scerkovnik\Downloads\Roles%20&amp;amp;%20Responsibilities.pdf" TargetMode="External"/><Relationship Id="rId1" Type="http://schemas.openxmlformats.org/officeDocument/2006/relationships/slideLayout" Target="../slideLayouts/slideLayout2.xml"/><Relationship Id="rId6" Type="http://schemas.openxmlformats.org/officeDocument/2006/relationships/hyperlink" Target="http://cancerpreventionnetwork.org/Roster_Forms/ResponsibilitiesOfResearchTeam_May2020.pdf" TargetMode="External"/><Relationship Id="rId5" Type="http://schemas.openxmlformats.org/officeDocument/2006/relationships/hyperlink" Target="https://www.jefferson.edu/content/dam/university/research/jcri/crf_03_17_pdf/0840_Roles&amp;Responsibilities.pdf" TargetMode="External"/><Relationship Id="rId4" Type="http://schemas.openxmlformats.org/officeDocument/2006/relationships/hyperlink" Target="http://compliance.emory.edu/documents/S-I_Responsibilities.pdf"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Investigator Training</a:t>
            </a:r>
          </a:p>
        </p:txBody>
      </p:sp>
      <p:sp>
        <p:nvSpPr>
          <p:cNvPr id="3" name="Subtitle 2"/>
          <p:cNvSpPr>
            <a:spLocks noGrp="1"/>
          </p:cNvSpPr>
          <p:nvPr>
            <p:ph type="subTitle" idx="1"/>
          </p:nvPr>
        </p:nvSpPr>
        <p:spPr/>
        <p:txBody>
          <a:bodyPr/>
          <a:lstStyle/>
          <a:p>
            <a:r>
              <a:rPr lang="en-US" dirty="0"/>
              <a:t>Clinical trials at Avera Research Institute</a:t>
            </a:r>
          </a:p>
        </p:txBody>
      </p:sp>
    </p:spTree>
    <p:extLst>
      <p:ext uri="{BB962C8B-B14F-4D97-AF65-F5344CB8AC3E}">
        <p14:creationId xmlns:p14="http://schemas.microsoft.com/office/powerpoint/2010/main" val="11585060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Clinically Significant</a:t>
            </a:r>
          </a:p>
        </p:txBody>
      </p:sp>
      <p:sp>
        <p:nvSpPr>
          <p:cNvPr id="3" name="Content Placeholder 2"/>
          <p:cNvSpPr>
            <a:spLocks noGrp="1"/>
          </p:cNvSpPr>
          <p:nvPr>
            <p:ph idx="1"/>
          </p:nvPr>
        </p:nvSpPr>
        <p:spPr>
          <a:xfrm>
            <a:off x="838200" y="1825624"/>
            <a:ext cx="10515600" cy="4913503"/>
          </a:xfrm>
        </p:spPr>
        <p:txBody>
          <a:bodyPr>
            <a:normAutofit fontScale="62500" lnSpcReduction="20000"/>
          </a:bodyPr>
          <a:lstStyle/>
          <a:p>
            <a:pPr marL="0" indent="0">
              <a:buNone/>
            </a:pPr>
            <a:r>
              <a:rPr lang="en-US" sz="3400" dirty="0"/>
              <a:t>An abnormal lab value should be deemed clinically significant if either of the following conditions are met:</a:t>
            </a:r>
          </a:p>
          <a:p>
            <a:pPr marL="0" indent="0">
              <a:buNone/>
            </a:pPr>
            <a:endParaRPr lang="en-US" sz="3400" dirty="0"/>
          </a:p>
          <a:p>
            <a:pPr lvl="1"/>
            <a:r>
              <a:rPr lang="en-US" sz="3400" dirty="0"/>
              <a:t>The abnormality suggests a disease and/or organ toxicity that is new or has worsened from baseline.</a:t>
            </a:r>
          </a:p>
          <a:p>
            <a:pPr lvl="1"/>
            <a:r>
              <a:rPr lang="en-US" sz="3400" dirty="0"/>
              <a:t>The abnormality is of a degree that requires additional active management, e.g., change of dose, discontinuation of the drug, close observation, more frequent follow-up assessments, or further diagnostic investigation….</a:t>
            </a:r>
          </a:p>
          <a:p>
            <a:pPr marL="0" indent="0">
              <a:buNone/>
            </a:pPr>
            <a:endParaRPr lang="en-US" sz="3400" dirty="0"/>
          </a:p>
          <a:p>
            <a:pPr marL="0" indent="0">
              <a:buNone/>
            </a:pPr>
            <a:r>
              <a:rPr lang="en-US" sz="3400" b="1" dirty="0"/>
              <a:t>Therefore, a clinically significant lab value is one that indicates a new disease process, an exacerbation or worsening of an existing condition, or requires further action(s) to be taken.</a:t>
            </a:r>
          </a:p>
          <a:p>
            <a:pPr marL="0" indent="0">
              <a:buNone/>
            </a:pPr>
            <a:endParaRPr lang="en-US" dirty="0"/>
          </a:p>
          <a:p>
            <a:pPr marL="0" indent="0">
              <a:buNone/>
            </a:pPr>
            <a:r>
              <a:rPr lang="en-US" sz="2900" dirty="0"/>
              <a:t>Link to an ACRP article: </a:t>
            </a:r>
            <a:r>
              <a:rPr lang="en-US" sz="2900" u="sng" dirty="0">
                <a:hlinkClick r:id="rId2"/>
              </a:rPr>
              <a:t>https://acrpnet.org/2019/02/12/opinion-appreciating-a-clinical-approach-to-the-evaluation-of-nonserious-laboratory-adverse-events/</a:t>
            </a:r>
            <a:endParaRPr lang="en-US" sz="2900" dirty="0"/>
          </a:p>
          <a:p>
            <a:pPr marL="0" indent="0">
              <a:buNone/>
            </a:pPr>
            <a:r>
              <a:rPr lang="en-US" dirty="0"/>
              <a:t> </a:t>
            </a:r>
          </a:p>
          <a:p>
            <a:endParaRPr lang="en-US" dirty="0"/>
          </a:p>
        </p:txBody>
      </p:sp>
    </p:spTree>
    <p:extLst>
      <p:ext uri="{BB962C8B-B14F-4D97-AF65-F5344CB8AC3E}">
        <p14:creationId xmlns:p14="http://schemas.microsoft.com/office/powerpoint/2010/main" val="14730897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Examples of CS vs NS</a:t>
            </a:r>
          </a:p>
        </p:txBody>
      </p:sp>
      <p:sp>
        <p:nvSpPr>
          <p:cNvPr id="3" name="Content Placeholder 2"/>
          <p:cNvSpPr>
            <a:spLocks noGrp="1"/>
          </p:cNvSpPr>
          <p:nvPr>
            <p:ph idx="1"/>
          </p:nvPr>
        </p:nvSpPr>
        <p:spPr/>
        <p:txBody>
          <a:bodyPr>
            <a:normAutofit/>
          </a:bodyPr>
          <a:lstStyle/>
          <a:p>
            <a:pPr marL="0" indent="0">
              <a:buNone/>
            </a:pPr>
            <a:r>
              <a:rPr lang="en-US" dirty="0"/>
              <a:t>In a study for diabetic patients </a:t>
            </a:r>
          </a:p>
          <a:p>
            <a:pPr lvl="1"/>
            <a:r>
              <a:rPr lang="en-US" dirty="0"/>
              <a:t>Subject has a blood glucose of 220 mg/</a:t>
            </a:r>
            <a:r>
              <a:rPr lang="en-US" dirty="0" err="1"/>
              <a:t>dL</a:t>
            </a:r>
            <a:endParaRPr lang="en-US" dirty="0"/>
          </a:p>
          <a:p>
            <a:pPr lvl="2"/>
            <a:r>
              <a:rPr lang="en-US" dirty="0"/>
              <a:t>Not Significant </a:t>
            </a:r>
          </a:p>
          <a:p>
            <a:pPr lvl="1"/>
            <a:r>
              <a:rPr lang="en-US" dirty="0"/>
              <a:t>Subject has a </a:t>
            </a:r>
            <a:r>
              <a:rPr lang="en-US" dirty="0" err="1"/>
              <a:t>Hb</a:t>
            </a:r>
            <a:r>
              <a:rPr lang="en-US" dirty="0"/>
              <a:t> of 3 g/</a:t>
            </a:r>
            <a:r>
              <a:rPr lang="en-US" dirty="0" err="1"/>
              <a:t>dL</a:t>
            </a:r>
            <a:endParaRPr lang="en-US" dirty="0"/>
          </a:p>
          <a:p>
            <a:pPr lvl="2"/>
            <a:r>
              <a:rPr lang="en-US" dirty="0"/>
              <a:t>Clinically Significant – could be sign of a new condition or worsening of health</a:t>
            </a:r>
          </a:p>
          <a:p>
            <a:pPr lvl="3"/>
            <a:r>
              <a:rPr lang="en-US" dirty="0"/>
              <a:t>Action: Retest? Contact PCP? Contact Patient? Report as AE?</a:t>
            </a:r>
          </a:p>
          <a:p>
            <a:pPr marL="0" indent="0">
              <a:buNone/>
            </a:pPr>
            <a:r>
              <a:rPr lang="en-US" dirty="0"/>
              <a:t>In a study for COVID+ patients </a:t>
            </a:r>
          </a:p>
          <a:p>
            <a:pPr lvl="1"/>
            <a:r>
              <a:rPr lang="en-US" dirty="0"/>
              <a:t>Subject has high LDH, troponin, Ferritin, D-dimer CPK, &amp; CRP values</a:t>
            </a:r>
          </a:p>
          <a:p>
            <a:pPr lvl="2"/>
            <a:r>
              <a:rPr lang="en-US" dirty="0"/>
              <a:t>Not Significant - this is expected with disease progression</a:t>
            </a:r>
          </a:p>
          <a:p>
            <a:pPr lvl="1"/>
            <a:r>
              <a:rPr lang="en-US" dirty="0"/>
              <a:t>Subject has an low GFR</a:t>
            </a:r>
          </a:p>
          <a:p>
            <a:pPr lvl="2"/>
            <a:r>
              <a:rPr lang="en-US" dirty="0"/>
              <a:t>Significant – could be sign of kidney failure</a:t>
            </a:r>
          </a:p>
          <a:p>
            <a:pPr lvl="3"/>
            <a:r>
              <a:rPr lang="en-US" dirty="0"/>
              <a:t>Action: Retest? Contact PCP? Contact Patient? Report as AE?</a:t>
            </a:r>
          </a:p>
        </p:txBody>
      </p:sp>
    </p:spTree>
    <p:extLst>
      <p:ext uri="{BB962C8B-B14F-4D97-AF65-F5344CB8AC3E}">
        <p14:creationId xmlns:p14="http://schemas.microsoft.com/office/powerpoint/2010/main" val="36289047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Adverse Events (AE)&amp; Serious Adverse Events (SAE)</a:t>
            </a:r>
          </a:p>
        </p:txBody>
      </p:sp>
      <p:sp>
        <p:nvSpPr>
          <p:cNvPr id="3" name="Content Placeholder 2"/>
          <p:cNvSpPr>
            <a:spLocks noGrp="1"/>
          </p:cNvSpPr>
          <p:nvPr>
            <p:ph idx="1"/>
          </p:nvPr>
        </p:nvSpPr>
        <p:spPr>
          <a:xfrm>
            <a:off x="1097280" y="1845733"/>
            <a:ext cx="10058400" cy="4564899"/>
          </a:xfrm>
        </p:spPr>
        <p:txBody>
          <a:bodyPr>
            <a:normAutofit/>
          </a:bodyPr>
          <a:lstStyle/>
          <a:p>
            <a:pPr marL="0" indent="0">
              <a:buNone/>
            </a:pPr>
            <a:r>
              <a:rPr lang="en-US" dirty="0"/>
              <a:t>An AE is any untoward medical occurrence in a patient or clinical investigation subject administered a pharmaceutical product and that does not necessarily have a casual relationship with this treatment.</a:t>
            </a:r>
          </a:p>
          <a:p>
            <a:pPr lvl="1">
              <a:buFont typeface="Arial" panose="020B0604020202020204" pitchFamily="34" charset="0"/>
              <a:buChar char="•"/>
            </a:pPr>
            <a:r>
              <a:rPr lang="en-US" dirty="0"/>
              <a:t>A physical event (e.g., a rash). </a:t>
            </a:r>
          </a:p>
          <a:p>
            <a:pPr lvl="1">
              <a:buFont typeface="Arial" panose="020B0604020202020204" pitchFamily="34" charset="0"/>
              <a:buChar char="•"/>
            </a:pPr>
            <a:r>
              <a:rPr lang="en-US" dirty="0"/>
              <a:t>A psychological event (e.g., depressed mood). </a:t>
            </a:r>
          </a:p>
          <a:p>
            <a:pPr lvl="1">
              <a:buFont typeface="Arial" panose="020B0604020202020204" pitchFamily="34" charset="0"/>
              <a:buChar char="•"/>
            </a:pPr>
            <a:r>
              <a:rPr lang="en-US" dirty="0"/>
              <a:t>A laboratory event (e.g., elevated blood sugar). </a:t>
            </a:r>
          </a:p>
          <a:p>
            <a:pPr lvl="1">
              <a:buFont typeface="Arial" panose="020B0604020202020204" pitchFamily="34" charset="0"/>
              <a:buChar char="•"/>
            </a:pPr>
            <a:r>
              <a:rPr lang="en-US" dirty="0"/>
              <a:t>An increase in the severity or frequency of a pre-existing symptom or condition (e.g., increased pain in a painful tooth)</a:t>
            </a:r>
          </a:p>
          <a:p>
            <a:r>
              <a:rPr lang="en-US" dirty="0"/>
              <a:t>A SAE is any AE that in the opinion of the Investigator or Sponsor results in:</a:t>
            </a:r>
          </a:p>
          <a:p>
            <a:pPr lvl="1">
              <a:buFont typeface="Arial" panose="020B0604020202020204" pitchFamily="34" charset="0"/>
              <a:buChar char="•"/>
            </a:pPr>
            <a:r>
              <a:rPr lang="en-US" dirty="0"/>
              <a:t>Death or is life-threatening (immediate risk of death) </a:t>
            </a:r>
          </a:p>
          <a:p>
            <a:pPr lvl="1">
              <a:buFont typeface="Arial" panose="020B0604020202020204" pitchFamily="34" charset="0"/>
              <a:buChar char="•"/>
            </a:pPr>
            <a:r>
              <a:rPr lang="en-US" dirty="0"/>
              <a:t>Hospitalization or prolongation of existing hospitalization </a:t>
            </a:r>
          </a:p>
          <a:p>
            <a:pPr lvl="1">
              <a:buFont typeface="Arial" panose="020B0604020202020204" pitchFamily="34" charset="0"/>
              <a:buChar char="•"/>
            </a:pPr>
            <a:r>
              <a:rPr lang="en-US" dirty="0"/>
              <a:t>Persistent or significant incapacity or substantial disruption of the ability to conduct normal life functions (aka disability) </a:t>
            </a:r>
          </a:p>
          <a:p>
            <a:pPr lvl="1">
              <a:buFont typeface="Arial" panose="020B0604020202020204" pitchFamily="34" charset="0"/>
              <a:buChar char="•"/>
            </a:pPr>
            <a:r>
              <a:rPr lang="en-US" dirty="0"/>
              <a:t>Congenital anomaly / birth defect</a:t>
            </a:r>
          </a:p>
        </p:txBody>
      </p:sp>
    </p:spTree>
    <p:extLst>
      <p:ext uri="{BB962C8B-B14F-4D97-AF65-F5344CB8AC3E}">
        <p14:creationId xmlns:p14="http://schemas.microsoft.com/office/powerpoint/2010/main" val="29720068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AE/SAE Steps</a:t>
            </a:r>
          </a:p>
        </p:txBody>
      </p:sp>
      <p:sp>
        <p:nvSpPr>
          <p:cNvPr id="3" name="Content Placeholder 2"/>
          <p:cNvSpPr>
            <a:spLocks noGrp="1"/>
          </p:cNvSpPr>
          <p:nvPr>
            <p:ph idx="1"/>
          </p:nvPr>
        </p:nvSpPr>
        <p:spPr/>
        <p:txBody>
          <a:bodyPr>
            <a:normAutofit fontScale="92500" lnSpcReduction="20000"/>
          </a:bodyPr>
          <a:lstStyle/>
          <a:p>
            <a:r>
              <a:rPr lang="en-US" dirty="0"/>
              <a:t>General: follow the protocol for specific steps that are required for the study</a:t>
            </a:r>
          </a:p>
          <a:p>
            <a:r>
              <a:rPr lang="en-US" dirty="0"/>
              <a:t>Reporting of AE/SAE is typically within 24 hours of discovery</a:t>
            </a:r>
          </a:p>
          <a:p>
            <a:r>
              <a:rPr lang="en-US" dirty="0"/>
              <a:t>PI needs to determine diagnosis, severity, expectedness, relatedness, and needs to create a narrative for the event (see next slides for each step)</a:t>
            </a:r>
          </a:p>
          <a:p>
            <a:r>
              <a:rPr lang="en-US" dirty="0"/>
              <a:t>Research staff are available to help determine steps that need to be taken for reporting:</a:t>
            </a:r>
          </a:p>
          <a:p>
            <a:pPr lvl="1"/>
            <a:r>
              <a:rPr lang="en-US" dirty="0"/>
              <a:t>Contacting the sponsor if needed</a:t>
            </a:r>
          </a:p>
          <a:p>
            <a:pPr lvl="1"/>
            <a:r>
              <a:rPr lang="en-US" dirty="0"/>
              <a:t>Contacting the medical monitor for the study if needed</a:t>
            </a:r>
          </a:p>
          <a:p>
            <a:pPr lvl="1"/>
            <a:r>
              <a:rPr lang="en-US" dirty="0"/>
              <a:t>Determining what forms need to be filled out</a:t>
            </a:r>
          </a:p>
          <a:p>
            <a:pPr lvl="1"/>
            <a:r>
              <a:rPr lang="en-US" dirty="0"/>
              <a:t>Filling out necessary forms </a:t>
            </a:r>
          </a:p>
          <a:p>
            <a:pPr lvl="1"/>
            <a:r>
              <a:rPr lang="en-US" dirty="0"/>
              <a:t>Meeting with the PI to review the forms for accuracy and make needed updates</a:t>
            </a:r>
          </a:p>
          <a:p>
            <a:pPr lvl="1"/>
            <a:r>
              <a:rPr lang="en-US" dirty="0"/>
              <a:t>Having the PI sign off on the forms</a:t>
            </a:r>
          </a:p>
          <a:p>
            <a:pPr lvl="1"/>
            <a:r>
              <a:rPr lang="en-US" dirty="0"/>
              <a:t>Submitting the forms to the necessary entities (sponsor, safety board, etc.) deemed in the protocol </a:t>
            </a:r>
          </a:p>
          <a:p>
            <a:pPr lvl="1"/>
            <a:r>
              <a:rPr lang="en-US" dirty="0"/>
              <a:t>Entering data into the EDC systems (PI typically needs to sign off in the EDC system once this is done)</a:t>
            </a:r>
          </a:p>
        </p:txBody>
      </p:sp>
    </p:spTree>
    <p:extLst>
      <p:ext uri="{BB962C8B-B14F-4D97-AF65-F5344CB8AC3E}">
        <p14:creationId xmlns:p14="http://schemas.microsoft.com/office/powerpoint/2010/main" val="6945586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Classifying AEs: Severity </a:t>
            </a:r>
            <a:r>
              <a:rPr lang="en-US" sz="2800" dirty="0"/>
              <a:t>(non-healthy participants)</a:t>
            </a:r>
          </a:p>
        </p:txBody>
      </p:sp>
      <p:sp>
        <p:nvSpPr>
          <p:cNvPr id="3" name="Content Placeholder 2"/>
          <p:cNvSpPr>
            <a:spLocks noGrp="1"/>
          </p:cNvSpPr>
          <p:nvPr>
            <p:ph idx="1"/>
          </p:nvPr>
        </p:nvSpPr>
        <p:spPr>
          <a:xfrm>
            <a:off x="1097280" y="1845734"/>
            <a:ext cx="10058400" cy="4702550"/>
          </a:xfrm>
        </p:spPr>
        <p:txBody>
          <a:bodyPr>
            <a:normAutofit/>
          </a:bodyPr>
          <a:lstStyle/>
          <a:p>
            <a:pPr lvl="1">
              <a:buFont typeface="Arial" panose="020B0604020202020204" pitchFamily="34" charset="0"/>
              <a:buChar char="•"/>
            </a:pPr>
            <a:r>
              <a:rPr lang="en-US" sz="2000" b="1" dirty="0"/>
              <a:t>Each protocol will have a specific guide they require to be followed for grading and reporting a diagnosis</a:t>
            </a:r>
          </a:p>
          <a:p>
            <a:pPr lvl="1">
              <a:buFont typeface="Arial" panose="020B0604020202020204" pitchFamily="34" charset="0"/>
              <a:buChar char="•"/>
            </a:pPr>
            <a:r>
              <a:rPr lang="en-US" sz="2000" b="1" dirty="0"/>
              <a:t>Grade 1 Mild; </a:t>
            </a:r>
          </a:p>
          <a:p>
            <a:pPr lvl="2"/>
            <a:r>
              <a:rPr lang="en-US" sz="2000" dirty="0"/>
              <a:t>asymptomatic or mild symptoms; clinical or diagnostic observations only; no intervention indicated </a:t>
            </a:r>
          </a:p>
          <a:p>
            <a:pPr lvl="1"/>
            <a:r>
              <a:rPr lang="en-US" sz="2000" b="1" dirty="0"/>
              <a:t>Grade 2 Moderate; </a:t>
            </a:r>
          </a:p>
          <a:p>
            <a:pPr lvl="2"/>
            <a:r>
              <a:rPr lang="en-US" sz="2000" dirty="0"/>
              <a:t>minimal, local or noninvasive intervention indicated; limiting age-appropriate instrumental ADL </a:t>
            </a:r>
          </a:p>
          <a:p>
            <a:pPr lvl="1"/>
            <a:r>
              <a:rPr lang="en-US" sz="2000" b="1" dirty="0"/>
              <a:t>Grade 3 Severe or medically significant but not immediately life threatening; </a:t>
            </a:r>
          </a:p>
          <a:p>
            <a:pPr lvl="2"/>
            <a:r>
              <a:rPr lang="en-US" sz="2000" dirty="0"/>
              <a:t>hospitalization or prolongation of hospitalization indicated; disabling; limiting self care ADL</a:t>
            </a:r>
          </a:p>
          <a:p>
            <a:pPr lvl="1"/>
            <a:r>
              <a:rPr lang="en-US" sz="2000" b="1" dirty="0"/>
              <a:t>Grade 4 Life-threatening consequences; </a:t>
            </a:r>
          </a:p>
          <a:p>
            <a:pPr lvl="2"/>
            <a:r>
              <a:rPr lang="en-US" sz="2000" dirty="0"/>
              <a:t>urgent intervention indicated. </a:t>
            </a:r>
          </a:p>
          <a:p>
            <a:pPr lvl="1"/>
            <a:r>
              <a:rPr lang="en-US" sz="2000" b="1" dirty="0"/>
              <a:t>Grade 5 Death related to AE.</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1237878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AE Severity Grading Scales</a:t>
            </a:r>
          </a:p>
        </p:txBody>
      </p:sp>
      <p:sp>
        <p:nvSpPr>
          <p:cNvPr id="5" name="Content Placeholder 4"/>
          <p:cNvSpPr>
            <a:spLocks noGrp="1"/>
          </p:cNvSpPr>
          <p:nvPr>
            <p:ph idx="1"/>
          </p:nvPr>
        </p:nvSpPr>
        <p:spPr/>
        <p:txBody>
          <a:bodyPr/>
          <a:lstStyle/>
          <a:p>
            <a:r>
              <a:rPr lang="en-US" b="1" dirty="0"/>
              <a:t>DAIDS</a:t>
            </a:r>
            <a:r>
              <a:rPr lang="en-US" dirty="0"/>
              <a:t> (used for allegories and infectious disease): </a:t>
            </a:r>
            <a:r>
              <a:rPr lang="en-US" dirty="0">
                <a:hlinkClick r:id="rId2"/>
              </a:rPr>
              <a:t>https://rsc.niaid.nih.gov/sites/default/files/daidsgradingcorrectedv21.pdf</a:t>
            </a:r>
            <a:endParaRPr lang="en-US" dirty="0"/>
          </a:p>
          <a:p>
            <a:r>
              <a:rPr lang="en-US" b="1" dirty="0"/>
              <a:t>NCI</a:t>
            </a:r>
            <a:r>
              <a:rPr lang="en-US" dirty="0"/>
              <a:t> (used for oncology): </a:t>
            </a:r>
            <a:r>
              <a:rPr lang="en-US" dirty="0">
                <a:hlinkClick r:id="rId3"/>
              </a:rPr>
              <a:t>https://evs.nci.nih.gov/ftp1/CTCAE/About.html</a:t>
            </a:r>
            <a:endParaRPr lang="en-US" dirty="0"/>
          </a:p>
          <a:p>
            <a:r>
              <a:rPr lang="en-US" b="1" dirty="0"/>
              <a:t>DMID</a:t>
            </a:r>
            <a:r>
              <a:rPr lang="en-US" dirty="0"/>
              <a:t> (infectious disease): </a:t>
            </a:r>
            <a:r>
              <a:rPr lang="en-US" dirty="0">
                <a:hlinkClick r:id="rId4"/>
              </a:rPr>
              <a:t>https://www.niaid.nih.gov/sites/default/files/dmidadulttox.pdf</a:t>
            </a:r>
            <a:endParaRPr lang="en-US" dirty="0"/>
          </a:p>
          <a:p>
            <a:endParaRPr lang="en-US" dirty="0"/>
          </a:p>
          <a:p>
            <a:r>
              <a:rPr lang="en-US" i="1" dirty="0"/>
              <a:t>Ask the study’s sponsor, which severity scale to use. The sponsor may not be following a particular scale. The scales are guides developed by the FDA but not required. Check the protocol to see if a severity scales is provided. </a:t>
            </a:r>
          </a:p>
        </p:txBody>
      </p:sp>
    </p:spTree>
    <p:extLst>
      <p:ext uri="{BB962C8B-B14F-4D97-AF65-F5344CB8AC3E}">
        <p14:creationId xmlns:p14="http://schemas.microsoft.com/office/powerpoint/2010/main" val="39990344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Classifying AEs: Expectedness</a:t>
            </a:r>
          </a:p>
        </p:txBody>
      </p:sp>
      <p:sp>
        <p:nvSpPr>
          <p:cNvPr id="3" name="Content Placeholder 2"/>
          <p:cNvSpPr>
            <a:spLocks noGrp="1"/>
          </p:cNvSpPr>
          <p:nvPr>
            <p:ph idx="1"/>
          </p:nvPr>
        </p:nvSpPr>
        <p:spPr/>
        <p:txBody>
          <a:bodyPr/>
          <a:lstStyle/>
          <a:p>
            <a:r>
              <a:rPr lang="en-US" dirty="0"/>
              <a:t>Unexpected </a:t>
            </a:r>
          </a:p>
          <a:p>
            <a:pPr lvl="1"/>
            <a:r>
              <a:rPr lang="en-US" dirty="0"/>
              <a:t>nature or severity of the event is not consistent with information about the condition under study or intervention in the protocol, consent form, product brochure, or investigator brochure</a:t>
            </a:r>
          </a:p>
          <a:p>
            <a:r>
              <a:rPr lang="en-US" dirty="0"/>
              <a:t>Expected</a:t>
            </a:r>
          </a:p>
          <a:p>
            <a:pPr lvl="1"/>
            <a:r>
              <a:rPr lang="en-US" dirty="0"/>
              <a:t>event is known to be associated with the intervention or condition under study. </a:t>
            </a:r>
          </a:p>
          <a:p>
            <a:pPr marL="201168" lvl="1" indent="0">
              <a:buNone/>
            </a:pPr>
            <a:endParaRPr lang="en-US" dirty="0"/>
          </a:p>
          <a:p>
            <a:r>
              <a:rPr lang="en-US" b="1" dirty="0"/>
              <a:t>Additional Info:</a:t>
            </a:r>
          </a:p>
          <a:p>
            <a:r>
              <a:rPr lang="en-US" dirty="0"/>
              <a:t>To be reported to the FDA an AE must be </a:t>
            </a:r>
            <a:r>
              <a:rPr lang="en-US" b="1" dirty="0"/>
              <a:t>Serious, Unexpected, and a Suspected Adverse Reaction.</a:t>
            </a:r>
          </a:p>
          <a:p>
            <a:r>
              <a:rPr lang="en-US" dirty="0"/>
              <a:t>Please see link drug toxicity guide: </a:t>
            </a:r>
            <a:r>
              <a:rPr lang="en-US" dirty="0">
                <a:hlinkClick r:id="rId2"/>
              </a:rPr>
              <a:t>https://www.fda.gov/media/73679/download</a:t>
            </a:r>
            <a:endParaRPr lang="en-US" dirty="0"/>
          </a:p>
          <a:p>
            <a:pPr marL="201168" lvl="1" indent="0">
              <a:buNone/>
            </a:pPr>
            <a:endParaRPr lang="en-US" dirty="0"/>
          </a:p>
        </p:txBody>
      </p:sp>
    </p:spTree>
    <p:extLst>
      <p:ext uri="{BB962C8B-B14F-4D97-AF65-F5344CB8AC3E}">
        <p14:creationId xmlns:p14="http://schemas.microsoft.com/office/powerpoint/2010/main" val="12668597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Classifying AEs: Relatedness</a:t>
            </a:r>
          </a:p>
        </p:txBody>
      </p:sp>
      <p:sp>
        <p:nvSpPr>
          <p:cNvPr id="3" name="Content Placeholder 2"/>
          <p:cNvSpPr>
            <a:spLocks noGrp="1"/>
          </p:cNvSpPr>
          <p:nvPr>
            <p:ph idx="1"/>
          </p:nvPr>
        </p:nvSpPr>
        <p:spPr>
          <a:xfrm>
            <a:off x="1097280" y="1845734"/>
            <a:ext cx="10058400" cy="4407582"/>
          </a:xfrm>
        </p:spPr>
        <p:txBody>
          <a:bodyPr>
            <a:normAutofit lnSpcReduction="10000"/>
          </a:bodyPr>
          <a:lstStyle/>
          <a:p>
            <a:r>
              <a:rPr lang="en-US" dirty="0"/>
              <a:t>Definitely Related: </a:t>
            </a:r>
          </a:p>
          <a:p>
            <a:pPr lvl="1">
              <a:buFont typeface="Arial" panose="020B0604020202020204" pitchFamily="34" charset="0"/>
              <a:buChar char="•"/>
            </a:pPr>
            <a:r>
              <a:rPr lang="en-US" dirty="0"/>
              <a:t>The adverse event is clearly related to the investigational agent/procedure – i.e. an event that follows a reasonable temporal sequence from administration of the study intervention, follows a known or expected response pattern to the suspected intervention, that is confirmed by improvement on stopping and reappearance of the event on repeated exposure and that could not be reasonably explained by the known characteristics of the subject’s clinical state. </a:t>
            </a:r>
          </a:p>
          <a:p>
            <a:r>
              <a:rPr lang="en-US" dirty="0"/>
              <a:t>Possibly Related: </a:t>
            </a:r>
          </a:p>
          <a:p>
            <a:pPr lvl="1">
              <a:buFont typeface="Arial" panose="020B0604020202020204" pitchFamily="34" charset="0"/>
              <a:buChar char="•"/>
            </a:pPr>
            <a:r>
              <a:rPr lang="en-US" dirty="0"/>
              <a:t>An adverse event that follows a reasonable temporal sequence from administration of the study intervention follows a known or expected response pattern to the suspected intervention, but that could readily have been produced by a number of other factors.</a:t>
            </a:r>
          </a:p>
          <a:p>
            <a:r>
              <a:rPr lang="en-US" dirty="0"/>
              <a:t> Not Related: </a:t>
            </a:r>
          </a:p>
          <a:p>
            <a:pPr lvl="1">
              <a:buFont typeface="Arial" panose="020B0604020202020204" pitchFamily="34" charset="0"/>
              <a:buChar char="•"/>
            </a:pPr>
            <a:r>
              <a:rPr lang="en-US" dirty="0"/>
              <a:t>The adverse event is clearly not related to the investigational agent/procedure - i.e. another cause of the event is most plausible; and/or a clinically plausible temporal sequence is inconsistent with the onset of the event and the study intervention and/or a causal relationship is considered biologically implausible.</a:t>
            </a:r>
          </a:p>
        </p:txBody>
      </p:sp>
    </p:spTree>
    <p:extLst>
      <p:ext uri="{BB962C8B-B14F-4D97-AF65-F5344CB8AC3E}">
        <p14:creationId xmlns:p14="http://schemas.microsoft.com/office/powerpoint/2010/main" val="29978783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Tips for Writing an SAE Narrative</a:t>
            </a:r>
          </a:p>
        </p:txBody>
      </p:sp>
      <p:sp>
        <p:nvSpPr>
          <p:cNvPr id="3" name="Content Placeholder 2"/>
          <p:cNvSpPr>
            <a:spLocks noGrp="1"/>
          </p:cNvSpPr>
          <p:nvPr>
            <p:ph idx="1"/>
          </p:nvPr>
        </p:nvSpPr>
        <p:spPr>
          <a:xfrm>
            <a:off x="1097280" y="1845733"/>
            <a:ext cx="10058400" cy="4584563"/>
          </a:xfrm>
        </p:spPr>
        <p:txBody>
          <a:bodyPr>
            <a:normAutofit fontScale="92500" lnSpcReduction="10000"/>
          </a:bodyPr>
          <a:lstStyle/>
          <a:p>
            <a:pPr marL="0" indent="0">
              <a:buNone/>
            </a:pPr>
            <a:r>
              <a:rPr lang="en-US" dirty="0"/>
              <a:t>Peer ICH E3 Guidelines, a narrative should include the following:</a:t>
            </a:r>
          </a:p>
          <a:p>
            <a:pPr>
              <a:buFont typeface="Arial" panose="020B0604020202020204" pitchFamily="34" charset="0"/>
              <a:buChar char="•"/>
            </a:pPr>
            <a:r>
              <a:rPr lang="en-US" dirty="0"/>
              <a:t>The nature, intensity, and outcome of the event</a:t>
            </a:r>
          </a:p>
          <a:p>
            <a:pPr>
              <a:buFont typeface="Arial" panose="020B0604020202020204" pitchFamily="34" charset="0"/>
              <a:buChar char="•"/>
            </a:pPr>
            <a:r>
              <a:rPr lang="en-US" dirty="0"/>
              <a:t>The clinical course leading to the event</a:t>
            </a:r>
          </a:p>
          <a:p>
            <a:pPr>
              <a:buFont typeface="Arial" panose="020B0604020202020204" pitchFamily="34" charset="0"/>
              <a:buChar char="•"/>
            </a:pPr>
            <a:r>
              <a:rPr lang="en-US" dirty="0"/>
              <a:t>An indication of timing relevant to study drug administration</a:t>
            </a:r>
          </a:p>
          <a:p>
            <a:pPr>
              <a:buFont typeface="Arial" panose="020B0604020202020204" pitchFamily="34" charset="0"/>
              <a:buChar char="•"/>
            </a:pPr>
            <a:r>
              <a:rPr lang="en-US" dirty="0"/>
              <a:t>Relevant laboratory measures</a:t>
            </a:r>
          </a:p>
          <a:p>
            <a:pPr>
              <a:buFont typeface="Arial" panose="020B0604020202020204" pitchFamily="34" charset="0"/>
              <a:buChar char="•"/>
            </a:pPr>
            <a:r>
              <a:rPr lang="en-US" dirty="0"/>
              <a:t>Action taken with the study drug (and timing) in relation to the event</a:t>
            </a:r>
          </a:p>
          <a:p>
            <a:pPr>
              <a:buFont typeface="Arial" panose="020B0604020202020204" pitchFamily="34" charset="0"/>
              <a:buChar char="•"/>
            </a:pPr>
            <a:r>
              <a:rPr lang="en-US" dirty="0"/>
              <a:t>Treatment or intervention</a:t>
            </a:r>
          </a:p>
          <a:p>
            <a:pPr>
              <a:buFont typeface="Arial" panose="020B0604020202020204" pitchFamily="34" charset="0"/>
              <a:buChar char="•"/>
            </a:pPr>
            <a:r>
              <a:rPr lang="en-US" dirty="0"/>
              <a:t>Postmortem findings (if applicable)</a:t>
            </a:r>
          </a:p>
          <a:p>
            <a:pPr>
              <a:buFont typeface="Arial" panose="020B0604020202020204" pitchFamily="34" charset="0"/>
              <a:buChar char="•"/>
            </a:pPr>
            <a:r>
              <a:rPr lang="en-US" dirty="0"/>
              <a:t>Investigator's and sponsor's (if appropriate) opinion on causality.</a:t>
            </a:r>
          </a:p>
          <a:p>
            <a:pPr marL="0" indent="0">
              <a:buNone/>
            </a:pPr>
            <a:endParaRPr lang="en-US" dirty="0"/>
          </a:p>
          <a:p>
            <a:pPr marL="0" indent="0">
              <a:buNone/>
            </a:pPr>
            <a:r>
              <a:rPr lang="en-US" dirty="0"/>
              <a:t>Link for more help: </a:t>
            </a:r>
            <a:r>
              <a:rPr lang="en-US" dirty="0">
                <a:hlinkClick r:id="rId2"/>
              </a:rPr>
              <a:t>https://www.ncbi.nlm.nih.gov/pmc/articles/PMC5950607/</a:t>
            </a:r>
            <a:endParaRPr lang="en-US" dirty="0"/>
          </a:p>
          <a:p>
            <a:pPr marL="0" indent="0">
              <a:buNone/>
            </a:pPr>
            <a:endParaRPr lang="en-US" dirty="0"/>
          </a:p>
          <a:p>
            <a:pPr>
              <a:buFont typeface="Arial" panose="020B0604020202020204" pitchFamily="34" charset="0"/>
              <a:buChar char="•"/>
            </a:pPr>
            <a:endParaRPr lang="en-US" dirty="0"/>
          </a:p>
        </p:txBody>
      </p:sp>
    </p:spTree>
    <p:extLst>
      <p:ext uri="{BB962C8B-B14F-4D97-AF65-F5344CB8AC3E}">
        <p14:creationId xmlns:p14="http://schemas.microsoft.com/office/powerpoint/2010/main" val="3218472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Guidelines for Blinded Trials</a:t>
            </a:r>
          </a:p>
        </p:txBody>
      </p:sp>
      <p:sp>
        <p:nvSpPr>
          <p:cNvPr id="3" name="Content Placeholder 2"/>
          <p:cNvSpPr>
            <a:spLocks noGrp="1"/>
          </p:cNvSpPr>
          <p:nvPr>
            <p:ph idx="1"/>
          </p:nvPr>
        </p:nvSpPr>
        <p:spPr/>
        <p:txBody>
          <a:bodyPr>
            <a:normAutofit/>
          </a:bodyPr>
          <a:lstStyle/>
          <a:p>
            <a:pPr>
              <a:buFont typeface="Arial" panose="020B0604020202020204" pitchFamily="34" charset="0"/>
              <a:buChar char="•"/>
            </a:pPr>
            <a:r>
              <a:rPr lang="en-US" dirty="0"/>
              <a:t> Please be sure to never put yourself in a position where you could be </a:t>
            </a:r>
            <a:r>
              <a:rPr lang="en-US" dirty="0" err="1"/>
              <a:t>unblinded</a:t>
            </a:r>
            <a:r>
              <a:rPr lang="en-US" dirty="0"/>
              <a:t>.</a:t>
            </a:r>
          </a:p>
          <a:p>
            <a:pPr lvl="1">
              <a:buFont typeface="Arial" panose="020B0604020202020204" pitchFamily="34" charset="0"/>
              <a:buChar char="•"/>
            </a:pPr>
            <a:r>
              <a:rPr lang="en-US" dirty="0"/>
              <a:t>Only the </a:t>
            </a:r>
            <a:r>
              <a:rPr lang="en-US" dirty="0" err="1"/>
              <a:t>unblinded</a:t>
            </a:r>
            <a:r>
              <a:rPr lang="en-US" dirty="0"/>
              <a:t> pharmacist should handle IP and accountability logs</a:t>
            </a:r>
          </a:p>
          <a:p>
            <a:pPr lvl="1">
              <a:buFont typeface="Arial" panose="020B0604020202020204" pitchFamily="34" charset="0"/>
              <a:buChar char="•"/>
            </a:pPr>
            <a:r>
              <a:rPr lang="en-US" dirty="0"/>
              <a:t>If the </a:t>
            </a:r>
            <a:r>
              <a:rPr lang="en-US" dirty="0" err="1"/>
              <a:t>unblinded</a:t>
            </a:r>
            <a:r>
              <a:rPr lang="en-US" dirty="0"/>
              <a:t> pharmacist has a question about shipments or IP, they need to contact the </a:t>
            </a:r>
            <a:r>
              <a:rPr lang="en-US" dirty="0" err="1"/>
              <a:t>Unblinded</a:t>
            </a:r>
            <a:r>
              <a:rPr lang="en-US" dirty="0"/>
              <a:t> CRA directly. Do not cc blinded staff or PI.</a:t>
            </a:r>
          </a:p>
          <a:p>
            <a:pPr>
              <a:buFont typeface="Arial" panose="020B0604020202020204" pitchFamily="34" charset="0"/>
              <a:buChar char="•"/>
            </a:pPr>
            <a:r>
              <a:rPr lang="en-US" dirty="0"/>
              <a:t> In a single blinded trial – do not reveal to the patient which arm they received</a:t>
            </a:r>
          </a:p>
          <a:p>
            <a:pPr>
              <a:buFont typeface="Arial" panose="020B0604020202020204" pitchFamily="34" charset="0"/>
              <a:buChar char="•"/>
            </a:pPr>
            <a:r>
              <a:rPr lang="en-US" dirty="0"/>
              <a:t> Do not treat subjects differently or report AE/SAEs based on whether you suspect they received IP vs placebo</a:t>
            </a:r>
          </a:p>
        </p:txBody>
      </p:sp>
    </p:spTree>
    <p:extLst>
      <p:ext uri="{BB962C8B-B14F-4D97-AF65-F5344CB8AC3E}">
        <p14:creationId xmlns:p14="http://schemas.microsoft.com/office/powerpoint/2010/main" val="26573409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Overview for Investigator Responsibilities</a:t>
            </a:r>
          </a:p>
        </p:txBody>
      </p:sp>
      <p:sp>
        <p:nvSpPr>
          <p:cNvPr id="3" name="Content Placeholder 2"/>
          <p:cNvSpPr>
            <a:spLocks noGrp="1"/>
          </p:cNvSpPr>
          <p:nvPr>
            <p:ph idx="1"/>
          </p:nvPr>
        </p:nvSpPr>
        <p:spPr/>
        <p:txBody>
          <a:bodyPr/>
          <a:lstStyle/>
          <a:p>
            <a:r>
              <a:rPr lang="en-US" dirty="0"/>
              <a:t>1. Ensure all aspects of a clinical trial are completed per the Investigative Plan</a:t>
            </a:r>
          </a:p>
          <a:p>
            <a:r>
              <a:rPr lang="en-US" dirty="0"/>
              <a:t>2. Protecting the rights, safety and welfare of Subjects</a:t>
            </a:r>
          </a:p>
          <a:p>
            <a:r>
              <a:rPr lang="en-US" dirty="0"/>
              <a:t>3. Control of investigational agent under investigation</a:t>
            </a:r>
          </a:p>
        </p:txBody>
      </p:sp>
    </p:spTree>
    <p:extLst>
      <p:ext uri="{BB962C8B-B14F-4D97-AF65-F5344CB8AC3E}">
        <p14:creationId xmlns:p14="http://schemas.microsoft.com/office/powerpoint/2010/main" val="23775230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Protecting Rights, Safety and Welfare of Study Subjects</a:t>
            </a:r>
          </a:p>
        </p:txBody>
      </p:sp>
      <p:sp>
        <p:nvSpPr>
          <p:cNvPr id="3" name="Content Placeholder 2"/>
          <p:cNvSpPr>
            <a:spLocks noGrp="1"/>
          </p:cNvSpPr>
          <p:nvPr>
            <p:ph idx="1"/>
          </p:nvPr>
        </p:nvSpPr>
        <p:spPr/>
        <p:txBody>
          <a:bodyPr/>
          <a:lstStyle/>
          <a:p>
            <a:r>
              <a:rPr lang="en-US" dirty="0"/>
              <a:t>Provide appropriate referral and medical care for all patients on study.</a:t>
            </a:r>
          </a:p>
          <a:p>
            <a:r>
              <a:rPr lang="en-US" dirty="0"/>
              <a:t>Have a back up for medical questions when the investigator is out of office.</a:t>
            </a:r>
          </a:p>
        </p:txBody>
      </p:sp>
    </p:spTree>
    <p:extLst>
      <p:ext uri="{BB962C8B-B14F-4D97-AF65-F5344CB8AC3E}">
        <p14:creationId xmlns:p14="http://schemas.microsoft.com/office/powerpoint/2010/main" val="41340774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Submitting Critical Study Reports</a:t>
            </a:r>
          </a:p>
        </p:txBody>
      </p:sp>
      <p:sp>
        <p:nvSpPr>
          <p:cNvPr id="3" name="Content Placeholder 2"/>
          <p:cNvSpPr>
            <a:spLocks noGrp="1"/>
          </p:cNvSpPr>
          <p:nvPr>
            <p:ph idx="1"/>
          </p:nvPr>
        </p:nvSpPr>
        <p:spPr/>
        <p:txBody>
          <a:bodyPr>
            <a:normAutofit/>
          </a:bodyPr>
          <a:lstStyle/>
          <a:p>
            <a:r>
              <a:rPr lang="en-US" dirty="0"/>
              <a:t>Must submit and report to Sponsor and IRB</a:t>
            </a:r>
          </a:p>
          <a:p>
            <a:pPr lvl="1"/>
            <a:r>
              <a:rPr lang="en-US" dirty="0"/>
              <a:t>Any serious unanticipated adverse event-(Within 10 days)</a:t>
            </a:r>
          </a:p>
          <a:p>
            <a:pPr lvl="1"/>
            <a:r>
              <a:rPr lang="en-US" dirty="0"/>
              <a:t>Progress Report at least year(may be sooner if IRB/sponsor require earlier)</a:t>
            </a:r>
          </a:p>
          <a:p>
            <a:pPr lvl="1"/>
            <a:r>
              <a:rPr lang="en-US" dirty="0"/>
              <a:t>Any Major deviation made to protect the life or well-being of a subject in an emergency(report due within 5 working days)</a:t>
            </a:r>
          </a:p>
          <a:p>
            <a:pPr lvl="1"/>
            <a:r>
              <a:rPr lang="en-US" dirty="0"/>
              <a:t>Planned(non-emergent) protocol deviation requires sponsor approval.  Certain approvals that impact scientific soundness or patient safety may also require IRB and FDA approval.</a:t>
            </a:r>
          </a:p>
          <a:p>
            <a:pPr lvl="1"/>
            <a:r>
              <a:rPr lang="en-US" dirty="0"/>
              <a:t>Any use of investigational agent with obtaining informed consent(Due with 5 working days)</a:t>
            </a:r>
          </a:p>
          <a:p>
            <a:pPr lvl="1"/>
            <a:r>
              <a:rPr lang="en-US" dirty="0"/>
              <a:t>A final report after completion is due with 3 months.</a:t>
            </a:r>
          </a:p>
          <a:p>
            <a:pPr lvl="1"/>
            <a:r>
              <a:rPr lang="en-US" dirty="0"/>
              <a:t>Change in PI must be reported to sponsor with 5 days of change.</a:t>
            </a:r>
          </a:p>
        </p:txBody>
      </p:sp>
    </p:spTree>
    <p:extLst>
      <p:ext uri="{BB962C8B-B14F-4D97-AF65-F5344CB8AC3E}">
        <p14:creationId xmlns:p14="http://schemas.microsoft.com/office/powerpoint/2010/main" val="18500168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Conflict and Promotion</a:t>
            </a:r>
          </a:p>
        </p:txBody>
      </p:sp>
      <p:sp>
        <p:nvSpPr>
          <p:cNvPr id="3" name="Content Placeholder 2"/>
          <p:cNvSpPr>
            <a:spLocks noGrp="1"/>
          </p:cNvSpPr>
          <p:nvPr>
            <p:ph idx="1"/>
          </p:nvPr>
        </p:nvSpPr>
        <p:spPr/>
        <p:txBody>
          <a:bodyPr/>
          <a:lstStyle/>
          <a:p>
            <a:r>
              <a:rPr lang="en-US" dirty="0"/>
              <a:t>1. Cannot reflect the agent as approved therapy. Cannot reflect the device as safe or effective.</a:t>
            </a:r>
          </a:p>
          <a:p>
            <a:r>
              <a:rPr lang="en-US" dirty="0"/>
              <a:t>2. Cannot charge patient for the investigational product.</a:t>
            </a:r>
          </a:p>
          <a:p>
            <a:r>
              <a:rPr lang="en-US" dirty="0"/>
              <a:t>3. Must report any conflict with regards to sponsor company ownership, payment, and intellectual property per institutional and federal standards. Any mitigation of conflict of interest must be followed during study conduct.</a:t>
            </a:r>
          </a:p>
          <a:p>
            <a:endParaRPr lang="en-US" dirty="0"/>
          </a:p>
        </p:txBody>
      </p:sp>
    </p:spTree>
    <p:extLst>
      <p:ext uri="{BB962C8B-B14F-4D97-AF65-F5344CB8AC3E}">
        <p14:creationId xmlns:p14="http://schemas.microsoft.com/office/powerpoint/2010/main" val="40492307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Insider Trading </a:t>
            </a:r>
          </a:p>
        </p:txBody>
      </p:sp>
      <p:sp>
        <p:nvSpPr>
          <p:cNvPr id="3" name="Content Placeholder 2"/>
          <p:cNvSpPr>
            <a:spLocks noGrp="1"/>
          </p:cNvSpPr>
          <p:nvPr>
            <p:ph idx="1"/>
          </p:nvPr>
        </p:nvSpPr>
        <p:spPr/>
        <p:txBody>
          <a:bodyPr>
            <a:normAutofit lnSpcReduction="10000"/>
          </a:bodyPr>
          <a:lstStyle/>
          <a:p>
            <a:r>
              <a:rPr lang="en-US" i="1" dirty="0"/>
              <a:t>Insider training is the illegal practice of trading on the stock exchange to one’s own advantage through access to confidential information.</a:t>
            </a:r>
          </a:p>
          <a:p>
            <a:r>
              <a:rPr lang="en-US" dirty="0"/>
              <a:t>Avoid: </a:t>
            </a:r>
          </a:p>
          <a:p>
            <a:pPr>
              <a:buFont typeface="Arial" panose="020B0604020202020204" pitchFamily="34" charset="0"/>
              <a:buChar char="•"/>
            </a:pPr>
            <a:r>
              <a:rPr lang="en-US" dirty="0"/>
              <a:t> trading individuals stocks within the area of research in which you are involved with or have been apprised of confidential information not related to research you are </a:t>
            </a:r>
            <a:r>
              <a:rPr lang="en-US"/>
              <a:t>involved with</a:t>
            </a:r>
            <a:endParaRPr lang="en-US" dirty="0"/>
          </a:p>
          <a:p>
            <a:pPr>
              <a:buFont typeface="Arial" panose="020B0604020202020204" pitchFamily="34" charset="0"/>
              <a:buChar char="•"/>
            </a:pPr>
            <a:r>
              <a:rPr lang="en-US" dirty="0"/>
              <a:t> telling friends and family members confidential information that the public does not have access to </a:t>
            </a:r>
          </a:p>
          <a:p>
            <a:pPr>
              <a:buFont typeface="Arial" panose="020B0604020202020204" pitchFamily="34" charset="0"/>
              <a:buChar char="•"/>
            </a:pPr>
            <a:r>
              <a:rPr lang="en-US" dirty="0"/>
              <a:t> making stock or trading recommendations based upon confidential or non-public information</a:t>
            </a:r>
          </a:p>
          <a:p>
            <a:pPr marL="0" indent="0">
              <a:buNone/>
            </a:pPr>
            <a:endParaRPr lang="en-US" dirty="0"/>
          </a:p>
          <a:p>
            <a:pPr marL="0" indent="0">
              <a:buNone/>
            </a:pPr>
            <a:r>
              <a:rPr lang="en-US" dirty="0"/>
              <a:t>If you have any questions regarding conflict of interest or insider trading, please contact human resources. </a:t>
            </a:r>
          </a:p>
          <a:p>
            <a:endParaRPr lang="en-US" dirty="0"/>
          </a:p>
        </p:txBody>
      </p:sp>
    </p:spTree>
    <p:extLst>
      <p:ext uri="{BB962C8B-B14F-4D97-AF65-F5344CB8AC3E}">
        <p14:creationId xmlns:p14="http://schemas.microsoft.com/office/powerpoint/2010/main" val="31699268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Thank you</a:t>
            </a:r>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33446080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Supervision of Study Conduct</a:t>
            </a:r>
          </a:p>
        </p:txBody>
      </p:sp>
      <p:sp>
        <p:nvSpPr>
          <p:cNvPr id="3" name="Content Placeholder 2"/>
          <p:cNvSpPr>
            <a:spLocks noGrp="1"/>
          </p:cNvSpPr>
          <p:nvPr>
            <p:ph idx="1"/>
          </p:nvPr>
        </p:nvSpPr>
        <p:spPr/>
        <p:txBody>
          <a:bodyPr/>
          <a:lstStyle/>
          <a:p>
            <a:r>
              <a:rPr lang="en-US" dirty="0"/>
              <a:t>1. Per Code of Federal Regulation </a:t>
            </a:r>
            <a:r>
              <a:rPr lang="en-US"/>
              <a:t>the investigator </a:t>
            </a:r>
            <a:r>
              <a:rPr lang="en-US" dirty="0"/>
              <a:t>commits to conduct and supervise the investigative trial</a:t>
            </a:r>
          </a:p>
          <a:p>
            <a:r>
              <a:rPr lang="en-US" dirty="0"/>
              <a:t>2. The investigator is responsible to assess the study related employees delegated to perform key task and adequately supervise their conduct</a:t>
            </a:r>
          </a:p>
        </p:txBody>
      </p:sp>
    </p:spTree>
    <p:extLst>
      <p:ext uri="{BB962C8B-B14F-4D97-AF65-F5344CB8AC3E}">
        <p14:creationId xmlns:p14="http://schemas.microsoft.com/office/powerpoint/2010/main" val="8248501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Appropriate Delegation</a:t>
            </a:r>
          </a:p>
        </p:txBody>
      </p:sp>
      <p:sp>
        <p:nvSpPr>
          <p:cNvPr id="3" name="Content Placeholder 2"/>
          <p:cNvSpPr>
            <a:spLocks noGrp="1"/>
          </p:cNvSpPr>
          <p:nvPr>
            <p:ph idx="1"/>
          </p:nvPr>
        </p:nvSpPr>
        <p:spPr/>
        <p:txBody>
          <a:bodyPr/>
          <a:lstStyle/>
          <a:p>
            <a:r>
              <a:rPr lang="en-US" dirty="0"/>
              <a:t>1. Investigator Needs to complete and show documentation of completion for all trial related medical decision.</a:t>
            </a:r>
          </a:p>
          <a:p>
            <a:pPr lvl="1"/>
            <a:r>
              <a:rPr lang="en-US" dirty="0"/>
              <a:t>Review of screening, medical history and assessment of inclusion/exclusion criteria- this is best documented in a clinical note</a:t>
            </a:r>
          </a:p>
          <a:p>
            <a:pPr lvl="1"/>
            <a:r>
              <a:rPr lang="en-US" dirty="0"/>
              <a:t>Physical Exams- unless state law allows APP</a:t>
            </a:r>
          </a:p>
          <a:p>
            <a:pPr lvl="1"/>
            <a:r>
              <a:rPr lang="en-US" dirty="0"/>
              <a:t>Evaluation and attribution of Adverse events</a:t>
            </a:r>
          </a:p>
          <a:p>
            <a:pPr lvl="1"/>
            <a:r>
              <a:rPr lang="en-US" dirty="0"/>
              <a:t>Assessment of endpoints</a:t>
            </a:r>
          </a:p>
          <a:p>
            <a:pPr lvl="1"/>
            <a:r>
              <a:rPr lang="en-US" dirty="0"/>
              <a:t>Oversight of informed consent process</a:t>
            </a:r>
          </a:p>
          <a:p>
            <a:pPr lvl="1"/>
            <a:r>
              <a:rPr lang="en-US" dirty="0"/>
              <a:t>Oversight and approval of delegation log</a:t>
            </a:r>
          </a:p>
        </p:txBody>
      </p:sp>
    </p:spTree>
    <p:extLst>
      <p:ext uri="{BB962C8B-B14F-4D97-AF65-F5344CB8AC3E}">
        <p14:creationId xmlns:p14="http://schemas.microsoft.com/office/powerpoint/2010/main" val="16298645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Study Timeline</a:t>
            </a:r>
          </a:p>
        </p:txBody>
      </p:sp>
      <p:sp>
        <p:nvSpPr>
          <p:cNvPr id="3" name="Content Placeholder 2"/>
          <p:cNvSpPr>
            <a:spLocks noGrp="1"/>
          </p:cNvSpPr>
          <p:nvPr>
            <p:ph idx="1"/>
          </p:nvPr>
        </p:nvSpPr>
        <p:spPr/>
        <p:txBody>
          <a:bodyPr>
            <a:normAutofit fontScale="92500" lnSpcReduction="20000"/>
          </a:bodyPr>
          <a:lstStyle/>
          <a:p>
            <a:r>
              <a:rPr lang="en-US" dirty="0"/>
              <a:t>Before the study</a:t>
            </a:r>
          </a:p>
          <a:p>
            <a:pPr lvl="1"/>
            <a:r>
              <a:rPr lang="en-US" dirty="0"/>
              <a:t>Attend and complete necessary trainings (Site Initiation Visit, EDC system, etc.)</a:t>
            </a:r>
          </a:p>
          <a:p>
            <a:pPr lvl="1"/>
            <a:r>
              <a:rPr lang="en-US" dirty="0"/>
              <a:t>Attend a study walkthrough with study staff</a:t>
            </a:r>
          </a:p>
          <a:p>
            <a:pPr lvl="1"/>
            <a:r>
              <a:rPr lang="en-US" dirty="0"/>
              <a:t>Sign the delegation log</a:t>
            </a:r>
          </a:p>
          <a:p>
            <a:r>
              <a:rPr lang="en-US" dirty="0"/>
              <a:t>During the study</a:t>
            </a:r>
          </a:p>
          <a:p>
            <a:pPr lvl="1"/>
            <a:r>
              <a:rPr lang="en-US" dirty="0"/>
              <a:t>Confirm eligibility of participants after baseline visit</a:t>
            </a:r>
          </a:p>
          <a:p>
            <a:pPr lvl="1"/>
            <a:r>
              <a:rPr lang="en-US" dirty="0"/>
              <a:t>Review labs if needed</a:t>
            </a:r>
          </a:p>
          <a:p>
            <a:pPr lvl="1"/>
            <a:r>
              <a:rPr lang="en-US" dirty="0"/>
              <a:t>Review Adverse Events/Serious Adverse Events if applicable</a:t>
            </a:r>
          </a:p>
          <a:p>
            <a:pPr lvl="1"/>
            <a:r>
              <a:rPr lang="en-US" dirty="0"/>
              <a:t>Attend Monitoring Visits</a:t>
            </a:r>
          </a:p>
          <a:p>
            <a:pPr lvl="2"/>
            <a:r>
              <a:rPr lang="en-US" dirty="0"/>
              <a:t>Typically call in for ~15 minutes. Monitoring visits occur every few weeks during the course of the study.</a:t>
            </a:r>
          </a:p>
          <a:p>
            <a:pPr lvl="1"/>
            <a:r>
              <a:rPr lang="en-US" dirty="0"/>
              <a:t>Attend PI meeting with study lead</a:t>
            </a:r>
          </a:p>
          <a:p>
            <a:pPr lvl="2"/>
            <a:r>
              <a:rPr lang="en-US" dirty="0"/>
              <a:t>15 minutes weekly</a:t>
            </a:r>
          </a:p>
          <a:p>
            <a:r>
              <a:rPr lang="en-US" dirty="0"/>
              <a:t>After the study</a:t>
            </a:r>
          </a:p>
          <a:p>
            <a:pPr lvl="1"/>
            <a:r>
              <a:rPr lang="en-US" dirty="0"/>
              <a:t>Sign off that all components were completed for the study after study close out</a:t>
            </a:r>
          </a:p>
        </p:txBody>
      </p:sp>
    </p:spTree>
    <p:extLst>
      <p:ext uri="{BB962C8B-B14F-4D97-AF65-F5344CB8AC3E}">
        <p14:creationId xmlns:p14="http://schemas.microsoft.com/office/powerpoint/2010/main" val="7387904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 Responsibilities: Additional Resources</a:t>
            </a:r>
          </a:p>
        </p:txBody>
      </p:sp>
      <p:sp>
        <p:nvSpPr>
          <p:cNvPr id="3" name="Content Placeholder 2"/>
          <p:cNvSpPr>
            <a:spLocks noGrp="1"/>
          </p:cNvSpPr>
          <p:nvPr>
            <p:ph idx="1"/>
          </p:nvPr>
        </p:nvSpPr>
        <p:spPr/>
        <p:txBody>
          <a:bodyPr>
            <a:normAutofit fontScale="92500" lnSpcReduction="10000"/>
          </a:bodyPr>
          <a:lstStyle/>
          <a:p>
            <a:pPr marL="0" indent="0">
              <a:buNone/>
            </a:pPr>
            <a:r>
              <a:rPr lang="en-US" dirty="0"/>
              <a:t> GCP:</a:t>
            </a:r>
          </a:p>
          <a:p>
            <a:pPr marL="0" indent="0">
              <a:buNone/>
            </a:pPr>
            <a:r>
              <a:rPr lang="en-US" dirty="0">
                <a:hlinkClick r:id="rId2" action="ppaction://hlinkfile"/>
              </a:rPr>
              <a:t>file:///C:/Users/scerkovnik/Downloads/Roles%20&amp;amp%3B%20Responsibilities.pdf</a:t>
            </a:r>
            <a:endParaRPr lang="en-US" dirty="0"/>
          </a:p>
          <a:p>
            <a:r>
              <a:rPr lang="en-US" dirty="0"/>
              <a:t>FDA: </a:t>
            </a:r>
          </a:p>
          <a:p>
            <a:r>
              <a:rPr lang="en-US" dirty="0">
                <a:hlinkClick r:id="rId3"/>
              </a:rPr>
              <a:t>https://www.fda.gov/media/87513/download</a:t>
            </a:r>
            <a:endParaRPr lang="en-US" dirty="0"/>
          </a:p>
          <a:p>
            <a:r>
              <a:rPr lang="en-US" dirty="0"/>
              <a:t>Introduction to Clinical Research:</a:t>
            </a:r>
          </a:p>
          <a:p>
            <a:r>
              <a:rPr lang="en-US" dirty="0">
                <a:hlinkClick r:id="rId4"/>
              </a:rPr>
              <a:t>http://compliance.emory.edu/documents/S-I_Responsibilities.pdf</a:t>
            </a:r>
            <a:endParaRPr lang="en-US" dirty="0"/>
          </a:p>
          <a:p>
            <a:r>
              <a:rPr lang="en-US" dirty="0">
                <a:hlinkClick r:id="rId5"/>
              </a:rPr>
              <a:t>https://www.jefferson.edu/content/dam/university/research/jcri/crf_03_17_pdf/0840_Roles%26Responsibilities.pdf</a:t>
            </a:r>
            <a:endParaRPr lang="en-US" dirty="0"/>
          </a:p>
          <a:p>
            <a:pPr marL="0" indent="0">
              <a:buNone/>
            </a:pPr>
            <a:r>
              <a:rPr lang="en-US" dirty="0"/>
              <a:t> National Cancer Institute:</a:t>
            </a:r>
          </a:p>
          <a:p>
            <a:r>
              <a:rPr lang="en-US" dirty="0">
                <a:hlinkClick r:id="rId6"/>
              </a:rPr>
              <a:t>http://cancerpreventionnetwork.org/Roster_Forms/ResponsibilitiesOfResearchTeam_May2020.pdf</a:t>
            </a:r>
            <a:endParaRPr lang="en-US" dirty="0"/>
          </a:p>
          <a:p>
            <a:endParaRPr lang="en-US" dirty="0"/>
          </a:p>
        </p:txBody>
      </p:sp>
    </p:spTree>
    <p:extLst>
      <p:ext uri="{BB962C8B-B14F-4D97-AF65-F5344CB8AC3E}">
        <p14:creationId xmlns:p14="http://schemas.microsoft.com/office/powerpoint/2010/main" val="21262263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a:t>
            </a:r>
          </a:p>
        </p:txBody>
      </p:sp>
      <p:sp>
        <p:nvSpPr>
          <p:cNvPr id="3" name="Content Placeholder 2"/>
          <p:cNvSpPr>
            <a:spLocks noGrp="1"/>
          </p:cNvSpPr>
          <p:nvPr>
            <p:ph idx="1"/>
          </p:nvPr>
        </p:nvSpPr>
        <p:spPr/>
        <p:txBody>
          <a:bodyPr/>
          <a:lstStyle/>
          <a:p>
            <a:pPr marL="0" indent="0">
              <a:buNone/>
            </a:pPr>
            <a:r>
              <a:rPr lang="en-US" sz="2400" dirty="0"/>
              <a:t>Sponsor ONLY receives </a:t>
            </a:r>
            <a:r>
              <a:rPr lang="en-US" sz="2400" dirty="0" err="1"/>
              <a:t>deidentified</a:t>
            </a:r>
            <a:r>
              <a:rPr lang="en-US" sz="2400" dirty="0"/>
              <a:t> data</a:t>
            </a:r>
          </a:p>
          <a:p>
            <a:pPr lvl="1"/>
            <a:r>
              <a:rPr lang="en-US" sz="2400" dirty="0"/>
              <a:t>No name, EMR number, or any other PHI should be sent to the sponsor.</a:t>
            </a:r>
          </a:p>
          <a:p>
            <a:pPr lvl="1"/>
            <a:r>
              <a:rPr lang="en-US" sz="2400" dirty="0"/>
              <a:t>If an AE/SAEs or death has occurred, the sponsor may request additional information. Please do not send any materials directly to the sponsor. Report </a:t>
            </a:r>
            <a:r>
              <a:rPr lang="en-US" sz="2400" dirty="0" err="1"/>
              <a:t>deidentified</a:t>
            </a:r>
            <a:r>
              <a:rPr lang="en-US" sz="2400" dirty="0"/>
              <a:t> information in the EDC system.</a:t>
            </a:r>
          </a:p>
          <a:p>
            <a:r>
              <a:rPr lang="en-US" sz="2400" dirty="0"/>
              <a:t>Sponsor may see identifiable data (IF outlined in contract or other appropriate document) on monitoring visits but NEVER </a:t>
            </a:r>
            <a:r>
              <a:rPr lang="en-US" sz="2400" u="sng" dirty="0"/>
              <a:t>send</a:t>
            </a:r>
            <a:r>
              <a:rPr lang="en-US" sz="2400" dirty="0"/>
              <a:t> any identifiable data to the sponsor (email, documents, etc.)</a:t>
            </a:r>
          </a:p>
          <a:p>
            <a:pPr marL="0" indent="0">
              <a:buNone/>
            </a:pPr>
            <a:r>
              <a:rPr lang="en-US" sz="2400" dirty="0"/>
              <a:t> If there are any questions about sharing data, please ask regulatory specialist.</a:t>
            </a:r>
          </a:p>
          <a:p>
            <a:endParaRPr lang="en-US" dirty="0"/>
          </a:p>
          <a:p>
            <a:endParaRPr lang="en-US" dirty="0"/>
          </a:p>
        </p:txBody>
      </p:sp>
    </p:spTree>
    <p:extLst>
      <p:ext uri="{BB962C8B-B14F-4D97-AF65-F5344CB8AC3E}">
        <p14:creationId xmlns:p14="http://schemas.microsoft.com/office/powerpoint/2010/main" val="950484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Documentation - EMR</a:t>
            </a:r>
          </a:p>
        </p:txBody>
      </p:sp>
      <p:sp>
        <p:nvSpPr>
          <p:cNvPr id="3" name="Content Placeholder 2"/>
          <p:cNvSpPr>
            <a:spLocks noGrp="1"/>
          </p:cNvSpPr>
          <p:nvPr>
            <p:ph idx="1"/>
          </p:nvPr>
        </p:nvSpPr>
        <p:spPr/>
        <p:txBody>
          <a:bodyPr>
            <a:normAutofit lnSpcReduction="10000"/>
          </a:bodyPr>
          <a:lstStyle/>
          <a:p>
            <a:pPr>
              <a:buFont typeface="Arial" panose="020B0604020202020204" pitchFamily="34" charset="0"/>
              <a:buChar char="•"/>
            </a:pPr>
            <a:r>
              <a:rPr lang="en-US" dirty="0"/>
              <a:t>Why do we document in the EMR?</a:t>
            </a:r>
          </a:p>
          <a:p>
            <a:pPr lvl="1">
              <a:buFont typeface="Arial" panose="020B0604020202020204" pitchFamily="34" charset="0"/>
              <a:buChar char="•"/>
            </a:pPr>
            <a:r>
              <a:rPr lang="en-US" dirty="0"/>
              <a:t>The patient’s EMR is considered a source document. This means research staff will use the EMR to transpose data directly into the EDC. </a:t>
            </a:r>
          </a:p>
          <a:p>
            <a:pPr lvl="1">
              <a:buFont typeface="Arial" panose="020B0604020202020204" pitchFamily="34" charset="0"/>
              <a:buChar char="•"/>
            </a:pPr>
            <a:r>
              <a:rPr lang="en-US" dirty="0"/>
              <a:t>Research needs documentation on a source document to prove it happened. </a:t>
            </a:r>
          </a:p>
          <a:p>
            <a:pPr lvl="2">
              <a:buFont typeface="Arial" panose="020B0604020202020204" pitchFamily="34" charset="0"/>
              <a:buChar char="•"/>
            </a:pPr>
            <a:r>
              <a:rPr lang="en-US" dirty="0"/>
              <a:t>Example: informed consent, lab draws, physicals, etc.</a:t>
            </a:r>
          </a:p>
          <a:p>
            <a:pPr>
              <a:buFont typeface="Arial" panose="020B0604020202020204" pitchFamily="34" charset="0"/>
              <a:buChar char="•"/>
            </a:pPr>
            <a:r>
              <a:rPr lang="en-US" dirty="0"/>
              <a:t>How do we utilize quick texts?</a:t>
            </a:r>
          </a:p>
          <a:p>
            <a:pPr lvl="1">
              <a:buFont typeface="Arial" panose="020B0604020202020204" pitchFamily="34" charset="0"/>
              <a:buChar char="•"/>
            </a:pPr>
            <a:r>
              <a:rPr lang="en-US" dirty="0"/>
              <a:t>Quick texts are to help PIs and Sub-Is efficiently document research activities while including all necessary information</a:t>
            </a:r>
          </a:p>
          <a:p>
            <a:pPr lvl="1">
              <a:buFont typeface="Arial" panose="020B0604020202020204" pitchFamily="34" charset="0"/>
              <a:buChar char="•"/>
            </a:pPr>
            <a:r>
              <a:rPr lang="en-US" dirty="0"/>
              <a:t>Quick texts can be added from the notes section of a patient’s chart</a:t>
            </a:r>
          </a:p>
          <a:p>
            <a:pPr>
              <a:buFont typeface="Arial" panose="020B0604020202020204" pitchFamily="34" charset="0"/>
              <a:buChar char="•"/>
            </a:pPr>
            <a:r>
              <a:rPr lang="en-US" dirty="0"/>
              <a:t>What should and should not be included?</a:t>
            </a:r>
          </a:p>
          <a:p>
            <a:pPr lvl="1">
              <a:buFont typeface="Arial" panose="020B0604020202020204" pitchFamily="34" charset="0"/>
              <a:buChar char="•"/>
            </a:pPr>
            <a:r>
              <a:rPr lang="en-US" dirty="0"/>
              <a:t>Include: what happened (include any abnormalities), was anything clinically significant, and is there follow-up if Clinically Significant</a:t>
            </a:r>
          </a:p>
          <a:p>
            <a:pPr lvl="1">
              <a:buFont typeface="Arial" panose="020B0604020202020204" pitchFamily="34" charset="0"/>
              <a:buChar char="•"/>
            </a:pPr>
            <a:r>
              <a:rPr lang="en-US" dirty="0"/>
              <a:t>Not Included: Review of assessments/labs outside the protocol unless an AE or SAE has occurred</a:t>
            </a:r>
          </a:p>
        </p:txBody>
      </p:sp>
    </p:spTree>
    <p:extLst>
      <p:ext uri="{BB962C8B-B14F-4D97-AF65-F5344CB8AC3E}">
        <p14:creationId xmlns:p14="http://schemas.microsoft.com/office/powerpoint/2010/main" val="22795101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Documentation – Lab Values</a:t>
            </a:r>
          </a:p>
        </p:txBody>
      </p:sp>
      <p:sp>
        <p:nvSpPr>
          <p:cNvPr id="5" name="Content Placeholder 4"/>
          <p:cNvSpPr>
            <a:spLocks noGrp="1"/>
          </p:cNvSpPr>
          <p:nvPr>
            <p:ph idx="1"/>
          </p:nvPr>
        </p:nvSpPr>
        <p:spPr/>
        <p:txBody>
          <a:bodyPr/>
          <a:lstStyle/>
          <a:p>
            <a:r>
              <a:rPr lang="en-US" dirty="0"/>
              <a:t>All lab values outside the normal range must be deemed clinically significant (CS) or non-clinically significant (NS)</a:t>
            </a:r>
          </a:p>
          <a:p>
            <a:pPr lvl="1"/>
            <a:r>
              <a:rPr lang="en-US" dirty="0"/>
              <a:t>These will be reported on the source document (in EMR or on paper depending on the protocol)</a:t>
            </a:r>
          </a:p>
          <a:p>
            <a:r>
              <a:rPr lang="en-US" dirty="0"/>
              <a:t>Usually the study’s protocol will say whether or not clinically significant values must also be reported as an Adverse Event (AE)</a:t>
            </a:r>
          </a:p>
          <a:p>
            <a:pPr lvl="1"/>
            <a:r>
              <a:rPr lang="en-US" dirty="0"/>
              <a:t>Note: an AE must be reported as a diagnosis.</a:t>
            </a:r>
          </a:p>
          <a:p>
            <a:pPr lvl="3"/>
            <a:r>
              <a:rPr lang="en-US" dirty="0"/>
              <a:t>Example: High glucose would be reported as “hyperglycemia”</a:t>
            </a:r>
          </a:p>
          <a:p>
            <a:pPr lvl="3"/>
            <a:endParaRPr lang="en-US" dirty="0"/>
          </a:p>
          <a:p>
            <a:pPr lvl="3"/>
            <a:endParaRPr lang="en-US" dirty="0"/>
          </a:p>
          <a:p>
            <a:pPr lvl="3"/>
            <a:endParaRPr lang="en-US" dirty="0"/>
          </a:p>
        </p:txBody>
      </p:sp>
    </p:spTree>
    <p:extLst>
      <p:ext uri="{BB962C8B-B14F-4D97-AF65-F5344CB8AC3E}">
        <p14:creationId xmlns:p14="http://schemas.microsoft.com/office/powerpoint/2010/main" val="4217956551"/>
      </p:ext>
    </p:extLst>
  </p:cSld>
  <p:clrMapOvr>
    <a:masterClrMapping/>
  </p:clrMapOvr>
</p:sld>
</file>

<file path=ppt/theme/theme1.xml><?xml version="1.0" encoding="utf-8"?>
<a:theme xmlns:a="http://schemas.openxmlformats.org/drawingml/2006/main" name="Retrospect">
  <a:themeElements>
    <a:clrScheme name="Retrospect">
      <a:dk1>
        <a:srgbClr val="000000"/>
      </a:dk1>
      <a:lt1>
        <a:srgbClr val="FFFFFF"/>
      </a:lt1>
      <a:dk2>
        <a:srgbClr val="46464A"/>
      </a:dk2>
      <a:lt2>
        <a:srgbClr val="D1D9E1"/>
      </a:lt2>
      <a:accent1>
        <a:srgbClr val="6F6F74"/>
      </a:accent1>
      <a:accent2>
        <a:srgbClr val="A7B789"/>
      </a:accent2>
      <a:accent3>
        <a:srgbClr val="BEAE98"/>
      </a:accent3>
      <a:accent4>
        <a:srgbClr val="92A9B9"/>
      </a:accent4>
      <a:accent5>
        <a:srgbClr val="9C8265"/>
      </a:accent5>
      <a:accent6>
        <a:srgbClr val="8D6974"/>
      </a:accent6>
      <a:hlink>
        <a:srgbClr val="67AABF"/>
      </a:hlink>
      <a:folHlink>
        <a:srgbClr val="B1B5AB"/>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BAB94BD4-5D6D-4148-AB57-A4CCF1FD4E0C}"/>
    </a:ext>
  </a:extLst>
</a:theme>
</file>

<file path=docProps/app.xml><?xml version="1.0" encoding="utf-8"?>
<Properties xmlns="http://schemas.openxmlformats.org/officeDocument/2006/extended-properties" xmlns:vt="http://schemas.openxmlformats.org/officeDocument/2006/docPropsVTypes">
  <Template>Retrospect</Template>
  <TotalTime>5288</TotalTime>
  <Words>2129</Words>
  <Application>Microsoft Office PowerPoint</Application>
  <PresentationFormat>Widescreen</PresentationFormat>
  <Paragraphs>189</Paragraphs>
  <Slides>24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24</vt:i4>
      </vt:variant>
    </vt:vector>
  </HeadingPairs>
  <TitlesOfParts>
    <vt:vector size="28" baseType="lpstr">
      <vt:lpstr>Arial</vt:lpstr>
      <vt:lpstr>Calibri</vt:lpstr>
      <vt:lpstr>Calibri Light</vt:lpstr>
      <vt:lpstr>Retrospect</vt:lpstr>
      <vt:lpstr>Investigator Training</vt:lpstr>
      <vt:lpstr>Overview for Investigator Responsibilities</vt:lpstr>
      <vt:lpstr>Supervision of Study Conduct</vt:lpstr>
      <vt:lpstr>Appropriate Delegation</vt:lpstr>
      <vt:lpstr>Study Timeline</vt:lpstr>
      <vt:lpstr>PI Responsibilities: Additional Resources</vt:lpstr>
      <vt:lpstr>Data</vt:lpstr>
      <vt:lpstr>Documentation - EMR</vt:lpstr>
      <vt:lpstr>Documentation – Lab Values</vt:lpstr>
      <vt:lpstr>Clinically Significant</vt:lpstr>
      <vt:lpstr>Examples of CS vs NS</vt:lpstr>
      <vt:lpstr>Adverse Events (AE)&amp; Serious Adverse Events (SAE)</vt:lpstr>
      <vt:lpstr>AE/SAE Steps</vt:lpstr>
      <vt:lpstr>Classifying AEs: Severity (non-healthy participants)</vt:lpstr>
      <vt:lpstr>AE Severity Grading Scales</vt:lpstr>
      <vt:lpstr>Classifying AEs: Expectedness</vt:lpstr>
      <vt:lpstr>Classifying AEs: Relatedness</vt:lpstr>
      <vt:lpstr>Tips for Writing an SAE Narrative</vt:lpstr>
      <vt:lpstr>Guidelines for Blinded Trials</vt:lpstr>
      <vt:lpstr>Protecting Rights, Safety and Welfare of Study Subjects</vt:lpstr>
      <vt:lpstr>Submitting Critical Study Reports</vt:lpstr>
      <vt:lpstr>Conflict and Promotion</vt:lpstr>
      <vt:lpstr>Insider Trading </vt:lpstr>
      <vt:lpstr>Thank you</vt:lpstr>
    </vt:vector>
  </TitlesOfParts>
  <Company>Avera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PI training</dc:title>
  <dc:creator>Christa Friedrich</dc:creator>
  <cp:lastModifiedBy>Maria Barber</cp:lastModifiedBy>
  <cp:revision>46</cp:revision>
  <dcterms:created xsi:type="dcterms:W3CDTF">2021-03-24T15:30:02Z</dcterms:created>
  <dcterms:modified xsi:type="dcterms:W3CDTF">2024-02-08T00:30:14Z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-440366000</vt:i4>
  </property>
  <property fmtid="{D5CDD505-2E9C-101B-9397-08002B2CF9AE}" pid="3" name="_NewReviewCycle">
    <vt:lpwstr/>
  </property>
  <property fmtid="{D5CDD505-2E9C-101B-9397-08002B2CF9AE}" pid="4" name="_EmailSubject">
    <vt:lpwstr>ISPCTN: Share New Investigator eBinder with the network </vt:lpwstr>
  </property>
  <property fmtid="{D5CDD505-2E9C-101B-9397-08002B2CF9AE}" pid="5" name="_AuthorEmail">
    <vt:lpwstr>Maria.Barber@avera.org</vt:lpwstr>
  </property>
  <property fmtid="{D5CDD505-2E9C-101B-9397-08002B2CF9AE}" pid="6" name="_AuthorEmailDisplayName">
    <vt:lpwstr>Maria Barber</vt:lpwstr>
  </property>
  <property fmtid="{D5CDD505-2E9C-101B-9397-08002B2CF9AE}" pid="7" name="_PreviousAdHocReviewCycleID">
    <vt:i4>-122890834</vt:i4>
  </property>
</Properties>
</file>