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7.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8.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8" r:id="rId1"/>
  </p:sldMasterIdLst>
  <p:notesMasterIdLst>
    <p:notesMasterId r:id="rId19"/>
  </p:notesMasterIdLst>
  <p:sldIdLst>
    <p:sldId id="256" r:id="rId2"/>
    <p:sldId id="287" r:id="rId3"/>
    <p:sldId id="263" r:id="rId4"/>
    <p:sldId id="270" r:id="rId5"/>
    <p:sldId id="271" r:id="rId6"/>
    <p:sldId id="275" r:id="rId7"/>
    <p:sldId id="260" r:id="rId8"/>
    <p:sldId id="278" r:id="rId9"/>
    <p:sldId id="277" r:id="rId10"/>
    <p:sldId id="280" r:id="rId11"/>
    <p:sldId id="282" r:id="rId12"/>
    <p:sldId id="279" r:id="rId13"/>
    <p:sldId id="284" r:id="rId14"/>
    <p:sldId id="286" r:id="rId15"/>
    <p:sldId id="285" r:id="rId16"/>
    <p:sldId id="267" r:id="rId17"/>
    <p:sldId id="288" r:id="rId18"/>
  </p:sldIdLst>
  <p:sldSz cx="12192000" cy="6858000"/>
  <p:notesSz cx="6858000" cy="9144000"/>
  <p:custDataLst>
    <p:tags r:id="rId2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442A"/>
    <a:srgbClr val="1502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48"/>
    <p:restoredTop sz="55570" autoAdjust="0"/>
  </p:normalViewPr>
  <p:slideViewPr>
    <p:cSldViewPr snapToGrid="0" snapToObjects="1">
      <p:cViewPr varScale="1">
        <p:scale>
          <a:sx n="37" d="100"/>
          <a:sy n="37" d="100"/>
        </p:scale>
        <p:origin x="1120" y="3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svg"/><Relationship Id="rId1" Type="http://schemas.openxmlformats.org/officeDocument/2006/relationships/image" Target="../media/image11.png"/><Relationship Id="rId4" Type="http://schemas.openxmlformats.org/officeDocument/2006/relationships/image" Target="../media/image10.sv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E0BB755E-4DE9-4D5F-9D5B-964D2756F883}"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FBE129A8-9746-4643-82ED-8304F1C88217}">
      <dgm:prSet custT="1"/>
      <dgm:spPr/>
      <dgm:t>
        <a:bodyPr/>
        <a:lstStyle/>
        <a:p>
          <a:pPr>
            <a:lnSpc>
              <a:spcPct val="100000"/>
            </a:lnSpc>
          </a:pPr>
          <a:r>
            <a:rPr lang="en-US" sz="1800" dirty="0"/>
            <a:t>“Micro” aggression- does not refer to impact. There can be enormous emotional impact from a microaggression. The term micro refers to the common daily experience of it. </a:t>
          </a:r>
        </a:p>
      </dgm:t>
    </dgm:pt>
    <dgm:pt modelId="{0A49858F-F4E8-4642-AF92-4C4334BC2611}" type="parTrans" cxnId="{9F5F6409-66D4-43C8-8040-7732BA998B75}">
      <dgm:prSet/>
      <dgm:spPr/>
      <dgm:t>
        <a:bodyPr/>
        <a:lstStyle/>
        <a:p>
          <a:endParaRPr lang="en-US"/>
        </a:p>
      </dgm:t>
    </dgm:pt>
    <dgm:pt modelId="{1CE271D3-3F3D-4B9D-8D8E-63E625FB5AF7}" type="sibTrans" cxnId="{9F5F6409-66D4-43C8-8040-7732BA998B75}">
      <dgm:prSet/>
      <dgm:spPr/>
      <dgm:t>
        <a:bodyPr/>
        <a:lstStyle/>
        <a:p>
          <a:endParaRPr lang="en-US"/>
        </a:p>
      </dgm:t>
    </dgm:pt>
    <dgm:pt modelId="{F3240DD7-F4A8-498D-9969-090EA6EF502C}">
      <dgm:prSet custT="1"/>
      <dgm:spPr/>
      <dgm:t>
        <a:bodyPr/>
        <a:lstStyle/>
        <a:p>
          <a:pPr>
            <a:lnSpc>
              <a:spcPct val="100000"/>
            </a:lnSpc>
          </a:pPr>
          <a:r>
            <a:rPr lang="en-US" sz="1600" dirty="0"/>
            <a:t>“Macro” aggression as described by Dr. Chester Pierce refers to physical violence like lynching (Pierce, 1970). Macroaggression as described by the emerging microaggressions theory refers to institutionalized microaggressions. (Sue, et al. 2019)</a:t>
          </a:r>
        </a:p>
      </dgm:t>
    </dgm:pt>
    <dgm:pt modelId="{1024E3E7-CBE9-4C53-BA94-9BE087D313F1}" type="parTrans" cxnId="{10A0A2D4-2645-4156-A2F1-F1775520DDB9}">
      <dgm:prSet/>
      <dgm:spPr/>
      <dgm:t>
        <a:bodyPr/>
        <a:lstStyle/>
        <a:p>
          <a:endParaRPr lang="en-US"/>
        </a:p>
      </dgm:t>
    </dgm:pt>
    <dgm:pt modelId="{B487FFF0-2E39-4B1A-B7CA-8C92CFC7AC4F}" type="sibTrans" cxnId="{10A0A2D4-2645-4156-A2F1-F1775520DDB9}">
      <dgm:prSet/>
      <dgm:spPr/>
      <dgm:t>
        <a:bodyPr/>
        <a:lstStyle/>
        <a:p>
          <a:endParaRPr lang="en-US"/>
        </a:p>
      </dgm:t>
    </dgm:pt>
    <dgm:pt modelId="{56BC0FCF-7596-45CC-A3A4-08364C8CD63C}" type="pres">
      <dgm:prSet presAssocID="{E0BB755E-4DE9-4D5F-9D5B-964D2756F883}" presName="root" presStyleCnt="0">
        <dgm:presLayoutVars>
          <dgm:dir/>
          <dgm:resizeHandles val="exact"/>
        </dgm:presLayoutVars>
      </dgm:prSet>
      <dgm:spPr/>
    </dgm:pt>
    <dgm:pt modelId="{4E9C141A-B272-4D6C-95B0-7B09DB39CF86}" type="pres">
      <dgm:prSet presAssocID="{FBE129A8-9746-4643-82ED-8304F1C88217}" presName="compNode" presStyleCnt="0"/>
      <dgm:spPr/>
    </dgm:pt>
    <dgm:pt modelId="{8C70ECE8-ACD6-4067-AAF5-91205B181A88}" type="pres">
      <dgm:prSet presAssocID="{FBE129A8-9746-4643-82ED-8304F1C88217}" presName="bgRect" presStyleLbl="bgShp" presStyleIdx="0" presStyleCnt="2"/>
      <dgm:spPr/>
    </dgm:pt>
    <dgm:pt modelId="{CF0B1224-0B0E-41E8-88B8-18C0BF531A4E}" type="pres">
      <dgm:prSet presAssocID="{FBE129A8-9746-4643-82ED-8304F1C88217}"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Customer review"/>
        </a:ext>
      </dgm:extLst>
    </dgm:pt>
    <dgm:pt modelId="{83F6481F-5284-48CF-B86A-0D3FBF6AC4C3}" type="pres">
      <dgm:prSet presAssocID="{FBE129A8-9746-4643-82ED-8304F1C88217}" presName="spaceRect" presStyleCnt="0"/>
      <dgm:spPr/>
    </dgm:pt>
    <dgm:pt modelId="{6C90CDF7-C9D4-4C90-AEEF-1032EEBEA342}" type="pres">
      <dgm:prSet presAssocID="{FBE129A8-9746-4643-82ED-8304F1C88217}" presName="parTx" presStyleLbl="revTx" presStyleIdx="0" presStyleCnt="2">
        <dgm:presLayoutVars>
          <dgm:chMax val="0"/>
          <dgm:chPref val="0"/>
        </dgm:presLayoutVars>
      </dgm:prSet>
      <dgm:spPr/>
    </dgm:pt>
    <dgm:pt modelId="{98D1535A-B2AF-4184-ABC7-4FCF34CFFCE2}" type="pres">
      <dgm:prSet presAssocID="{1CE271D3-3F3D-4B9D-8D8E-63E625FB5AF7}" presName="sibTrans" presStyleCnt="0"/>
      <dgm:spPr/>
    </dgm:pt>
    <dgm:pt modelId="{065422A3-48DA-4B06-8FC7-4E218A42C1B9}" type="pres">
      <dgm:prSet presAssocID="{F3240DD7-F4A8-498D-9969-090EA6EF502C}" presName="compNode" presStyleCnt="0"/>
      <dgm:spPr/>
    </dgm:pt>
    <dgm:pt modelId="{65516B61-60BA-4E3C-A4AF-0BD7F263A80A}" type="pres">
      <dgm:prSet presAssocID="{F3240DD7-F4A8-498D-9969-090EA6EF502C}" presName="bgRect" presStyleLbl="bgShp" presStyleIdx="1" presStyleCnt="2"/>
      <dgm:spPr/>
    </dgm:pt>
    <dgm:pt modelId="{814F4E00-65EE-4AE3-926D-3EE366AC9DF7}" type="pres">
      <dgm:prSet presAssocID="{F3240DD7-F4A8-498D-9969-090EA6EF502C}" presName="iconRect" presStyleLbl="nod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City"/>
        </a:ext>
      </dgm:extLst>
    </dgm:pt>
    <dgm:pt modelId="{E087F5F5-C7AC-4EC6-BA3E-33E525A45164}" type="pres">
      <dgm:prSet presAssocID="{F3240DD7-F4A8-498D-9969-090EA6EF502C}" presName="spaceRect" presStyleCnt="0"/>
      <dgm:spPr/>
    </dgm:pt>
    <dgm:pt modelId="{4ADC39AA-2395-443E-AF4F-A847A4478D7F}" type="pres">
      <dgm:prSet presAssocID="{F3240DD7-F4A8-498D-9969-090EA6EF502C}" presName="parTx" presStyleLbl="revTx" presStyleIdx="1" presStyleCnt="2">
        <dgm:presLayoutVars>
          <dgm:chMax val="0"/>
          <dgm:chPref val="0"/>
        </dgm:presLayoutVars>
      </dgm:prSet>
      <dgm:spPr/>
    </dgm:pt>
  </dgm:ptLst>
  <dgm:cxnLst>
    <dgm:cxn modelId="{9F5F6409-66D4-43C8-8040-7732BA998B75}" srcId="{E0BB755E-4DE9-4D5F-9D5B-964D2756F883}" destId="{FBE129A8-9746-4643-82ED-8304F1C88217}" srcOrd="0" destOrd="0" parTransId="{0A49858F-F4E8-4642-AF92-4C4334BC2611}" sibTransId="{1CE271D3-3F3D-4B9D-8D8E-63E625FB5AF7}"/>
    <dgm:cxn modelId="{876BB6A8-60F2-4F34-AEFC-A30E8BDA29E0}" type="presOf" srcId="{FBE129A8-9746-4643-82ED-8304F1C88217}" destId="{6C90CDF7-C9D4-4C90-AEEF-1032EEBEA342}" srcOrd="0" destOrd="0" presId="urn:microsoft.com/office/officeart/2018/2/layout/IconVerticalSolidList"/>
    <dgm:cxn modelId="{5FF93BAE-5AA2-4A9D-8B32-BE8DFBB3E7E8}" type="presOf" srcId="{E0BB755E-4DE9-4D5F-9D5B-964D2756F883}" destId="{56BC0FCF-7596-45CC-A3A4-08364C8CD63C}" srcOrd="0" destOrd="0" presId="urn:microsoft.com/office/officeart/2018/2/layout/IconVerticalSolidList"/>
    <dgm:cxn modelId="{1BDB93D2-13BF-4B20-8523-71AC52FC16C1}" type="presOf" srcId="{F3240DD7-F4A8-498D-9969-090EA6EF502C}" destId="{4ADC39AA-2395-443E-AF4F-A847A4478D7F}" srcOrd="0" destOrd="0" presId="urn:microsoft.com/office/officeart/2018/2/layout/IconVerticalSolidList"/>
    <dgm:cxn modelId="{10A0A2D4-2645-4156-A2F1-F1775520DDB9}" srcId="{E0BB755E-4DE9-4D5F-9D5B-964D2756F883}" destId="{F3240DD7-F4A8-498D-9969-090EA6EF502C}" srcOrd="1" destOrd="0" parTransId="{1024E3E7-CBE9-4C53-BA94-9BE087D313F1}" sibTransId="{B487FFF0-2E39-4B1A-B7CA-8C92CFC7AC4F}"/>
    <dgm:cxn modelId="{4B3AB1D5-A3C9-43A8-822C-83A6DD2D6B74}" type="presParOf" srcId="{56BC0FCF-7596-45CC-A3A4-08364C8CD63C}" destId="{4E9C141A-B272-4D6C-95B0-7B09DB39CF86}" srcOrd="0" destOrd="0" presId="urn:microsoft.com/office/officeart/2018/2/layout/IconVerticalSolidList"/>
    <dgm:cxn modelId="{2706DD8B-523F-4250-85F2-050E8E74D352}" type="presParOf" srcId="{4E9C141A-B272-4D6C-95B0-7B09DB39CF86}" destId="{8C70ECE8-ACD6-4067-AAF5-91205B181A88}" srcOrd="0" destOrd="0" presId="urn:microsoft.com/office/officeart/2018/2/layout/IconVerticalSolidList"/>
    <dgm:cxn modelId="{7FC49508-3068-423F-A78E-41DD499DF465}" type="presParOf" srcId="{4E9C141A-B272-4D6C-95B0-7B09DB39CF86}" destId="{CF0B1224-0B0E-41E8-88B8-18C0BF531A4E}" srcOrd="1" destOrd="0" presId="urn:microsoft.com/office/officeart/2018/2/layout/IconVerticalSolidList"/>
    <dgm:cxn modelId="{A77C46FC-2B58-4E1D-BE79-097E60045486}" type="presParOf" srcId="{4E9C141A-B272-4D6C-95B0-7B09DB39CF86}" destId="{83F6481F-5284-48CF-B86A-0D3FBF6AC4C3}" srcOrd="2" destOrd="0" presId="urn:microsoft.com/office/officeart/2018/2/layout/IconVerticalSolidList"/>
    <dgm:cxn modelId="{7BD98347-0F2D-4AE7-9F03-8062DC83BC18}" type="presParOf" srcId="{4E9C141A-B272-4D6C-95B0-7B09DB39CF86}" destId="{6C90CDF7-C9D4-4C90-AEEF-1032EEBEA342}" srcOrd="3" destOrd="0" presId="urn:microsoft.com/office/officeart/2018/2/layout/IconVerticalSolidList"/>
    <dgm:cxn modelId="{9F7DCB53-13B2-4906-B3C9-899AB5B4E145}" type="presParOf" srcId="{56BC0FCF-7596-45CC-A3A4-08364C8CD63C}" destId="{98D1535A-B2AF-4184-ABC7-4FCF34CFFCE2}" srcOrd="1" destOrd="0" presId="urn:microsoft.com/office/officeart/2018/2/layout/IconVerticalSolidList"/>
    <dgm:cxn modelId="{B25A1122-4A02-4ED4-8955-F0CC815473DA}" type="presParOf" srcId="{56BC0FCF-7596-45CC-A3A4-08364C8CD63C}" destId="{065422A3-48DA-4B06-8FC7-4E218A42C1B9}" srcOrd="2" destOrd="0" presId="urn:microsoft.com/office/officeart/2018/2/layout/IconVerticalSolidList"/>
    <dgm:cxn modelId="{034CE6B6-BC9B-4CE6-AB2A-D7FD86B1C81E}" type="presParOf" srcId="{065422A3-48DA-4B06-8FC7-4E218A42C1B9}" destId="{65516B61-60BA-4E3C-A4AF-0BD7F263A80A}" srcOrd="0" destOrd="0" presId="urn:microsoft.com/office/officeart/2018/2/layout/IconVerticalSolidList"/>
    <dgm:cxn modelId="{113F746A-4231-4144-894A-0B3262A64035}" type="presParOf" srcId="{065422A3-48DA-4B06-8FC7-4E218A42C1B9}" destId="{814F4E00-65EE-4AE3-926D-3EE366AC9DF7}" srcOrd="1" destOrd="0" presId="urn:microsoft.com/office/officeart/2018/2/layout/IconVerticalSolidList"/>
    <dgm:cxn modelId="{E0995951-6EF0-45CF-8293-249137B35B41}" type="presParOf" srcId="{065422A3-48DA-4B06-8FC7-4E218A42C1B9}" destId="{E087F5F5-C7AC-4EC6-BA3E-33E525A45164}" srcOrd="2" destOrd="0" presId="urn:microsoft.com/office/officeart/2018/2/layout/IconVerticalSolidList"/>
    <dgm:cxn modelId="{5D9126D5-4874-4182-8C77-D83541076277}" type="presParOf" srcId="{065422A3-48DA-4B06-8FC7-4E218A42C1B9}" destId="{4ADC39AA-2395-443E-AF4F-A847A4478D7F}"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70ECE8-ACD6-4067-AAF5-91205B181A88}">
      <dsp:nvSpPr>
        <dsp:cNvPr id="0" name=""/>
        <dsp:cNvSpPr/>
      </dsp:nvSpPr>
      <dsp:spPr>
        <a:xfrm>
          <a:off x="0" y="743621"/>
          <a:ext cx="6263640" cy="1800939"/>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F0B1224-0B0E-41E8-88B8-18C0BF531A4E}">
      <dsp:nvSpPr>
        <dsp:cNvPr id="0" name=""/>
        <dsp:cNvSpPr/>
      </dsp:nvSpPr>
      <dsp:spPr>
        <a:xfrm>
          <a:off x="544784" y="1148832"/>
          <a:ext cx="991484" cy="99051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C90CDF7-C9D4-4C90-AEEF-1032EEBEA342}">
      <dsp:nvSpPr>
        <dsp:cNvPr id="0" name=""/>
        <dsp:cNvSpPr/>
      </dsp:nvSpPr>
      <dsp:spPr>
        <a:xfrm>
          <a:off x="2081053" y="743621"/>
          <a:ext cx="4178516" cy="18026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786" tIns="190786" rIns="190786" bIns="190786" numCol="1" spcCol="1270" anchor="ctr" anchorCtr="0">
          <a:noAutofit/>
        </a:bodyPr>
        <a:lstStyle/>
        <a:p>
          <a:pPr marL="0" lvl="0" indent="0" algn="l" defTabSz="800100">
            <a:lnSpc>
              <a:spcPct val="100000"/>
            </a:lnSpc>
            <a:spcBef>
              <a:spcPct val="0"/>
            </a:spcBef>
            <a:spcAft>
              <a:spcPct val="35000"/>
            </a:spcAft>
            <a:buNone/>
          </a:pPr>
          <a:r>
            <a:rPr lang="en-US" sz="1800" kern="1200" dirty="0"/>
            <a:t>“Micro” aggression- does not refer to impact. There can be enormous emotional impact from a microaggression. The term micro refers to the common daily experience of it. </a:t>
          </a:r>
        </a:p>
      </dsp:txBody>
      <dsp:txXfrm>
        <a:off x="2081053" y="743621"/>
        <a:ext cx="4178516" cy="1802699"/>
      </dsp:txXfrm>
    </dsp:sp>
    <dsp:sp modelId="{65516B61-60BA-4E3C-A4AF-0BD7F263A80A}">
      <dsp:nvSpPr>
        <dsp:cNvPr id="0" name=""/>
        <dsp:cNvSpPr/>
      </dsp:nvSpPr>
      <dsp:spPr>
        <a:xfrm>
          <a:off x="0" y="2958366"/>
          <a:ext cx="6263640" cy="1800939"/>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14F4E00-65EE-4AE3-926D-3EE366AC9DF7}">
      <dsp:nvSpPr>
        <dsp:cNvPr id="0" name=""/>
        <dsp:cNvSpPr/>
      </dsp:nvSpPr>
      <dsp:spPr>
        <a:xfrm>
          <a:off x="544784" y="3363578"/>
          <a:ext cx="991484" cy="990516"/>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ADC39AA-2395-443E-AF4F-A847A4478D7F}">
      <dsp:nvSpPr>
        <dsp:cNvPr id="0" name=""/>
        <dsp:cNvSpPr/>
      </dsp:nvSpPr>
      <dsp:spPr>
        <a:xfrm>
          <a:off x="2081053" y="2958366"/>
          <a:ext cx="4178516" cy="18026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786" tIns="190786" rIns="190786" bIns="190786" numCol="1" spcCol="1270" anchor="ctr" anchorCtr="0">
          <a:noAutofit/>
        </a:bodyPr>
        <a:lstStyle/>
        <a:p>
          <a:pPr marL="0" lvl="0" indent="0" algn="l" defTabSz="711200">
            <a:lnSpc>
              <a:spcPct val="100000"/>
            </a:lnSpc>
            <a:spcBef>
              <a:spcPct val="0"/>
            </a:spcBef>
            <a:spcAft>
              <a:spcPct val="35000"/>
            </a:spcAft>
            <a:buNone/>
          </a:pPr>
          <a:r>
            <a:rPr lang="en-US" sz="1600" kern="1200" dirty="0"/>
            <a:t>“Macro” aggression as described by Dr. Chester Pierce refers to physical violence like lynching (Pierce, 1970). Macroaggression as described by the emerging microaggressions theory refers to institutionalized microaggressions. (Sue, et al. 2019)</a:t>
          </a:r>
        </a:p>
      </dsp:txBody>
      <dsp:txXfrm>
        <a:off x="2081053" y="2958366"/>
        <a:ext cx="4178516" cy="1802699"/>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0B574A-9F6D-0F4D-8F55-BDBC3522CC08}" type="datetimeFigureOut">
              <a:rPr lang="en-US" smtClean="0"/>
              <a:t>6/23/2020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57DFD0-DCB4-3C4A-A746-6D1BAA8099D3}" type="slidenum">
              <a:rPr lang="en-US" smtClean="0"/>
              <a:t>‹#›</a:t>
            </a:fld>
            <a:endParaRPr lang="en-US"/>
          </a:p>
        </p:txBody>
      </p:sp>
    </p:spTree>
    <p:extLst>
      <p:ext uri="{BB962C8B-B14F-4D97-AF65-F5344CB8AC3E}">
        <p14:creationId xmlns:p14="http://schemas.microsoft.com/office/powerpoint/2010/main" val="18760265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notes section of the following slides we include key points for speakers to discuss concepts- they are not intended to be a word for word script, but rather a guideline.</a:t>
            </a:r>
          </a:p>
        </p:txBody>
      </p:sp>
      <p:sp>
        <p:nvSpPr>
          <p:cNvPr id="4" name="Slide Number Placeholder 3"/>
          <p:cNvSpPr>
            <a:spLocks noGrp="1"/>
          </p:cNvSpPr>
          <p:nvPr>
            <p:ph type="sldNum" sz="quarter" idx="5"/>
          </p:nvPr>
        </p:nvSpPr>
        <p:spPr/>
        <p:txBody>
          <a:bodyPr/>
          <a:lstStyle/>
          <a:p>
            <a:fld id="{4C57DFD0-DCB4-3C4A-A746-6D1BAA8099D3}" type="slidenum">
              <a:rPr lang="en-US" smtClean="0"/>
              <a:t>1</a:t>
            </a:fld>
            <a:endParaRPr lang="en-US"/>
          </a:p>
        </p:txBody>
      </p:sp>
    </p:spTree>
    <p:extLst>
      <p:ext uri="{BB962C8B-B14F-4D97-AF65-F5344CB8AC3E}">
        <p14:creationId xmlns:p14="http://schemas.microsoft.com/office/powerpoint/2010/main" val="30842891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Triangle Model concept</a:t>
            </a:r>
            <a:r>
              <a:rPr lang="en-US" baseline="0" dirty="0"/>
              <a:t> explores microaggressions from these different perspectives. </a:t>
            </a:r>
          </a:p>
          <a:p>
            <a:endParaRPr lang="en-US" baseline="0" dirty="0"/>
          </a:p>
          <a:p>
            <a:r>
              <a:rPr lang="en-US" baseline="0" dirty="0"/>
              <a:t>Each individual should visualize themselves from each angle of this triangle, and understand that all of have been and will be on the each point of the triangle. </a:t>
            </a:r>
          </a:p>
          <a:p>
            <a:endParaRPr lang="en-US" baseline="0" dirty="0"/>
          </a:p>
          <a:p>
            <a:r>
              <a:rPr lang="en-US" baseline="0" dirty="0"/>
              <a:t>If our goal is to learn and grow as a community and to promote and inclusive community then, from a restorative justice standpoint, rebuilding needs to occur and relationships repaired.</a:t>
            </a:r>
            <a:endParaRPr lang="en-US" dirty="0"/>
          </a:p>
        </p:txBody>
      </p:sp>
      <p:sp>
        <p:nvSpPr>
          <p:cNvPr id="4" name="Slide Number Placeholder 3"/>
          <p:cNvSpPr>
            <a:spLocks noGrp="1"/>
          </p:cNvSpPr>
          <p:nvPr>
            <p:ph type="sldNum" sz="quarter" idx="10"/>
          </p:nvPr>
        </p:nvSpPr>
        <p:spPr/>
        <p:txBody>
          <a:bodyPr/>
          <a:lstStyle/>
          <a:p>
            <a:fld id="{4C57DFD0-DCB4-3C4A-A746-6D1BAA8099D3}" type="slidenum">
              <a:rPr lang="en-US" smtClean="0"/>
              <a:t>10</a:t>
            </a:fld>
            <a:endParaRPr lang="en-US"/>
          </a:p>
        </p:txBody>
      </p:sp>
    </p:spTree>
    <p:extLst>
      <p:ext uri="{BB962C8B-B14F-4D97-AF65-F5344CB8AC3E}">
        <p14:creationId xmlns:p14="http://schemas.microsoft.com/office/powerpoint/2010/main" val="29558348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 indent="0">
              <a:buNone/>
            </a:pPr>
            <a:r>
              <a:rPr lang="en-US" sz="1200" kern="1200" dirty="0">
                <a:solidFill>
                  <a:schemeClr val="tx1"/>
                </a:solidFill>
                <a:effectLst/>
                <a:latin typeface="+mn-lt"/>
                <a:ea typeface="+mn-ea"/>
                <a:cs typeface="+mn-cs"/>
              </a:rPr>
              <a:t>Recipients can use the ACTION model to guide their response when they have received a microaggression. </a:t>
            </a:r>
            <a:endParaRPr lang="en-US" sz="1200" b="1" dirty="0">
              <a:solidFill>
                <a:schemeClr val="accent1"/>
              </a:solidFill>
              <a:latin typeface="+mn-lt"/>
              <a:cs typeface="+mn-cs"/>
            </a:endParaRPr>
          </a:p>
          <a:p>
            <a:pPr marL="28575" indent="0">
              <a:buNone/>
            </a:pPr>
            <a:endParaRPr lang="en-US" sz="1200" b="1" dirty="0">
              <a:solidFill>
                <a:schemeClr val="accent1"/>
              </a:solidFill>
              <a:latin typeface="+mn-lt"/>
              <a:cs typeface="+mn-cs"/>
            </a:endParaRPr>
          </a:p>
          <a:p>
            <a:r>
              <a:rPr lang="en-US" sz="1200" b="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sk a clarifying question: “What did you mean by that?” “You seemed surprised that I received a high grade. Are you surprised?</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a:t>
            </a:r>
            <a:r>
              <a:rPr lang="en-US" sz="1200" kern="1200" dirty="0">
                <a:solidFill>
                  <a:schemeClr val="tx1"/>
                </a:solidFill>
                <a:effectLst/>
                <a:latin typeface="+mn-lt"/>
                <a:ea typeface="+mn-ea"/>
                <a:cs typeface="+mn-cs"/>
              </a:rPr>
              <a:t>ome from curiosity: “I want to better understand your statement/reaction, can you explain it to me?</a:t>
            </a:r>
          </a:p>
          <a:p>
            <a:r>
              <a:rPr lang="en-US" sz="1200" i="1" kern="1200" dirty="0">
                <a:solidFill>
                  <a:schemeClr val="tx1"/>
                </a:solidFill>
                <a:effectLst/>
                <a:latin typeface="+mn-lt"/>
                <a:ea typeface="+mn-ea"/>
                <a:cs typeface="+mn-cs"/>
              </a:rPr>
              <a:t>At this point, once the source had made a response, you can continue with the ACTION model.</a:t>
            </a:r>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Source: “This was a really hard test, and I am just surprised that anyone could get such a good grade.”</a:t>
            </a:r>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a:t>
            </a:r>
            <a:r>
              <a:rPr lang="en-US" sz="1200" kern="1200" dirty="0">
                <a:solidFill>
                  <a:schemeClr val="tx1"/>
                </a:solidFill>
                <a:effectLst/>
                <a:latin typeface="+mn-lt"/>
                <a:ea typeface="+mn-ea"/>
                <a:cs typeface="+mn-cs"/>
              </a:rPr>
              <a:t>ell what you observed: “I noticed that when you asked some of the other students about their grade you did not express the same level of surprise.”</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I</a:t>
            </a:r>
            <a:r>
              <a:rPr lang="en-US" sz="1200" kern="1200" dirty="0">
                <a:solidFill>
                  <a:schemeClr val="tx1"/>
                </a:solidFill>
                <a:effectLst/>
                <a:latin typeface="+mn-lt"/>
                <a:ea typeface="+mn-ea"/>
                <a:cs typeface="+mn-cs"/>
              </a:rPr>
              <a:t>mpact exploration: “Ouch. Your surprise made me feel like people doubt my ability and intellect.”</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a:t>
            </a:r>
            <a:r>
              <a:rPr lang="en-US" sz="1200" kern="1200" dirty="0">
                <a:solidFill>
                  <a:schemeClr val="tx1"/>
                </a:solidFill>
                <a:effectLst/>
                <a:latin typeface="+mn-lt"/>
                <a:ea typeface="+mn-ea"/>
                <a:cs typeface="+mn-cs"/>
              </a:rPr>
              <a:t>wn thoughts and feelings about the subject: “It’s difficult being the only Black student in our cohort. People often think I am here only to fulfill a diversity goal. That’s hard because I have always done well in school.”</a:t>
            </a:r>
          </a:p>
          <a:p>
            <a:r>
              <a:rPr lang="en-US" sz="1200" i="1" kern="1200" dirty="0">
                <a:solidFill>
                  <a:schemeClr val="tx1"/>
                </a:solidFill>
                <a:effectLst/>
                <a:latin typeface="+mn-lt"/>
                <a:ea typeface="+mn-ea"/>
                <a:cs typeface="+mn-cs"/>
              </a:rPr>
              <a:t>If the source has been able to hear what you have shared, consider the following, which may help rebuild the relationship.</a:t>
            </a:r>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N</a:t>
            </a:r>
            <a:r>
              <a:rPr lang="en-US" sz="1200" kern="1200" dirty="0">
                <a:solidFill>
                  <a:schemeClr val="tx1"/>
                </a:solidFill>
                <a:effectLst/>
                <a:latin typeface="+mn-lt"/>
                <a:ea typeface="+mn-ea"/>
                <a:cs typeface="+mn-cs"/>
              </a:rPr>
              <a:t>ext steps: “Hey, let’s go to class now, but if you want to talk about this later, I would be happy to grab some coffee with you.”</a:t>
            </a:r>
          </a:p>
          <a:p>
            <a:pPr marL="28575" indent="0">
              <a:buNone/>
            </a:pPr>
            <a:endParaRPr lang="en-US" sz="1200" dirty="0">
              <a:solidFill>
                <a:schemeClr val="tx1"/>
              </a:solidFill>
              <a:latin typeface="+mn-lt"/>
              <a:cs typeface="+mn-cs"/>
            </a:endParaRPr>
          </a:p>
          <a:p>
            <a:endParaRPr lang="en-US" dirty="0"/>
          </a:p>
        </p:txBody>
      </p:sp>
      <p:sp>
        <p:nvSpPr>
          <p:cNvPr id="4" name="Slide Number Placeholder 3"/>
          <p:cNvSpPr>
            <a:spLocks noGrp="1"/>
          </p:cNvSpPr>
          <p:nvPr>
            <p:ph type="sldNum" sz="quarter" idx="5"/>
          </p:nvPr>
        </p:nvSpPr>
        <p:spPr/>
        <p:txBody>
          <a:bodyPr/>
          <a:lstStyle/>
          <a:p>
            <a:fld id="{4C57DFD0-DCB4-3C4A-A746-6D1BAA8099D3}" type="slidenum">
              <a:rPr lang="en-US" smtClean="0"/>
              <a:t>11</a:t>
            </a:fld>
            <a:endParaRPr lang="en-US"/>
          </a:p>
        </p:txBody>
      </p:sp>
    </p:spTree>
    <p:extLst>
      <p:ext uri="{BB962C8B-B14F-4D97-AF65-F5344CB8AC3E}">
        <p14:creationId xmlns:p14="http://schemas.microsoft.com/office/powerpoint/2010/main" val="18093987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these notes</a:t>
            </a:r>
          </a:p>
        </p:txBody>
      </p:sp>
      <p:sp>
        <p:nvSpPr>
          <p:cNvPr id="4" name="Slide Number Placeholder 3"/>
          <p:cNvSpPr>
            <a:spLocks noGrp="1"/>
          </p:cNvSpPr>
          <p:nvPr>
            <p:ph type="sldNum" sz="quarter" idx="5"/>
          </p:nvPr>
        </p:nvSpPr>
        <p:spPr/>
        <p:txBody>
          <a:bodyPr/>
          <a:lstStyle/>
          <a:p>
            <a:fld id="{4C57DFD0-DCB4-3C4A-A746-6D1BAA8099D3}" type="slidenum">
              <a:rPr lang="en-US" smtClean="0"/>
              <a:t>12</a:t>
            </a:fld>
            <a:endParaRPr lang="en-US"/>
          </a:p>
        </p:txBody>
      </p:sp>
    </p:spTree>
    <p:extLst>
      <p:ext uri="{BB962C8B-B14F-4D97-AF65-F5344CB8AC3E}">
        <p14:creationId xmlns:p14="http://schemas.microsoft.com/office/powerpoint/2010/main" val="14815224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rPr>
              <a:t>Acknowledge Bias: </a:t>
            </a:r>
            <a:r>
              <a:rPr lang="en-US" dirty="0">
                <a:solidFill>
                  <a:schemeClr val="tx1"/>
                </a:solidFill>
              </a:rPr>
              <a:t>We need to avoid being the source of Microaggression by becoming familiar with and mitigating our unconscious bias. This requires ongoing lifelong work.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rPr>
              <a:t>Seek feedback and information</a:t>
            </a:r>
            <a:r>
              <a:rPr lang="en-US" dirty="0">
                <a:solidFill>
                  <a:schemeClr val="tx1"/>
                </a:solidFill>
              </a:rPr>
              <a:t>: As soon as you become aware that the recipient (s) are experiencing a microaggression, learn more about what is happening for them. This is an amazing opportunity for you to learn and to grow.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rPr>
              <a:t>If someone cares enough about you to let you know how they felt about your comment, this is a gift, and you should learn all you can from it without being defensive.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rPr>
              <a:t>Say your are sorry: </a:t>
            </a:r>
            <a:r>
              <a:rPr lang="en-US" dirty="0">
                <a:solidFill>
                  <a:schemeClr val="tx1"/>
                </a:solidFill>
              </a:rPr>
              <a:t>Apologies can be hard because we often think of them as an admission of wrong-doing. However, an apology should be about recognizing someone else’s pain.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rPr>
              <a:t>Impact not Intent</a:t>
            </a:r>
            <a:r>
              <a:rPr lang="en-US" b="0" dirty="0">
                <a:solidFill>
                  <a:schemeClr val="tx1"/>
                </a:solidFill>
              </a:rPr>
              <a:t>: As you realize your are the source you may be deeply compelled to say, “No, I didn’t mean it that way!” </a:t>
            </a:r>
            <a:r>
              <a:rPr lang="en-US" dirty="0">
                <a:solidFill>
                  <a:schemeClr val="tx1"/>
                </a:solidFill>
              </a:rPr>
              <a:t>In this moment it is crucial to remember that this is about the impact on the individual, not about your intent.  Defensiveness about the impact could take away from your apology. Example</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“Although it was not my intention to harm you, I see now how my questioning your exam score affected you, and I am sorry.”</a:t>
            </a:r>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rPr>
              <a:t>Say thank you: </a:t>
            </a:r>
            <a:r>
              <a:rPr lang="en-US" sz="1200" kern="1200" dirty="0">
                <a:solidFill>
                  <a:schemeClr val="tx1"/>
                </a:solidFill>
                <a:effectLst/>
                <a:latin typeface="+mn-lt"/>
                <a:ea typeface="+mn-ea"/>
                <a:cs typeface="+mn-cs"/>
              </a:rPr>
              <a:t>They just took the time and the risk to teach you. This is a gift.  Example: “Thank you, so much, for the feedback. I appreciate your taking the time to help me grow as an individual.”</a:t>
            </a:r>
            <a:r>
              <a:rPr lang="en-US" dirty="0">
                <a:effectLst/>
              </a:rPr>
              <a:t>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endParaRPr lang="en-US" dirty="0"/>
          </a:p>
          <a:p>
            <a:endParaRPr lang="en-US" dirty="0"/>
          </a:p>
        </p:txBody>
      </p:sp>
      <p:sp>
        <p:nvSpPr>
          <p:cNvPr id="4" name="Slide Number Placeholder 3"/>
          <p:cNvSpPr>
            <a:spLocks noGrp="1"/>
          </p:cNvSpPr>
          <p:nvPr>
            <p:ph type="sldNum" sz="quarter" idx="5"/>
          </p:nvPr>
        </p:nvSpPr>
        <p:spPr/>
        <p:txBody>
          <a:bodyPr/>
          <a:lstStyle/>
          <a:p>
            <a:fld id="{4C57DFD0-DCB4-3C4A-A746-6D1BAA8099D3}" type="slidenum">
              <a:rPr lang="en-US" smtClean="0"/>
              <a:t>13</a:t>
            </a:fld>
            <a:endParaRPr lang="en-US"/>
          </a:p>
        </p:txBody>
      </p:sp>
    </p:spTree>
    <p:extLst>
      <p:ext uri="{BB962C8B-B14F-4D97-AF65-F5344CB8AC3E}">
        <p14:creationId xmlns:p14="http://schemas.microsoft.com/office/powerpoint/2010/main" val="33055586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these notes</a:t>
            </a:r>
          </a:p>
        </p:txBody>
      </p:sp>
      <p:sp>
        <p:nvSpPr>
          <p:cNvPr id="4" name="Slide Number Placeholder 3"/>
          <p:cNvSpPr>
            <a:spLocks noGrp="1"/>
          </p:cNvSpPr>
          <p:nvPr>
            <p:ph type="sldNum" sz="quarter" idx="5"/>
          </p:nvPr>
        </p:nvSpPr>
        <p:spPr/>
        <p:txBody>
          <a:bodyPr/>
          <a:lstStyle/>
          <a:p>
            <a:fld id="{4C57DFD0-DCB4-3C4A-A746-6D1BAA8099D3}" type="slidenum">
              <a:rPr lang="en-US" smtClean="0"/>
              <a:t>14</a:t>
            </a:fld>
            <a:endParaRPr lang="en-US"/>
          </a:p>
        </p:txBody>
      </p:sp>
    </p:spTree>
    <p:extLst>
      <p:ext uri="{BB962C8B-B14F-4D97-AF65-F5344CB8AC3E}">
        <p14:creationId xmlns:p14="http://schemas.microsoft.com/office/powerpoint/2010/main" val="3607425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Awareness: </a:t>
            </a:r>
            <a:r>
              <a:rPr lang="en-US" dirty="0"/>
              <a:t>Mindfulness and perspective taking skills can be used to imagine how the microaggression was experienced by the recipient.</a:t>
            </a:r>
          </a:p>
          <a:p>
            <a:endParaRPr lang="en-US" b="1" dirty="0"/>
          </a:p>
          <a:p>
            <a:r>
              <a:rPr lang="en-US" b="1" dirty="0"/>
              <a:t>Respond</a:t>
            </a:r>
            <a:r>
              <a:rPr lang="en-US" dirty="0"/>
              <a:t> with empathy and avoid judgement</a:t>
            </a:r>
          </a:p>
          <a:p>
            <a:endParaRPr lang="en-US" b="1" dirty="0"/>
          </a:p>
          <a:p>
            <a:r>
              <a:rPr lang="en-US" b="1" dirty="0"/>
              <a:t>Inquiry</a:t>
            </a:r>
            <a:r>
              <a:rPr lang="en-US" dirty="0"/>
              <a:t>: Approach the situation with curiosity. Make inquiries, gather facts and perspectives.</a:t>
            </a:r>
          </a:p>
          <a:p>
            <a:endParaRPr lang="en-US" b="1" dirty="0"/>
          </a:p>
          <a:p>
            <a:r>
              <a:rPr lang="en-US" b="1" dirty="0"/>
              <a:t>Statements that start with “I”: </a:t>
            </a:r>
            <a:r>
              <a:rPr lang="en-US" sz="1200" kern="1200" dirty="0">
                <a:solidFill>
                  <a:schemeClr val="tx1"/>
                </a:solidFill>
                <a:effectLst/>
                <a:latin typeface="+mn-lt"/>
                <a:ea typeface="+mn-ea"/>
                <a:cs typeface="+mn-cs"/>
              </a:rPr>
              <a:t>“I” statements can be used to express what the bystander noticed about what was said and about how others reacted. A bystander can also use “I” statements to talk about how the comment made them feel. </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Educate and Engage: </a:t>
            </a:r>
            <a:r>
              <a:rPr lang="en-US" sz="1200" kern="1200" dirty="0">
                <a:solidFill>
                  <a:schemeClr val="tx1"/>
                </a:solidFill>
                <a:effectLst/>
                <a:latin typeface="+mn-lt"/>
                <a:ea typeface="+mn-ea"/>
                <a:cs typeface="+mn-cs"/>
              </a:rPr>
              <a:t>Educating the source can be done through developing discrepancy between the speaker’s intent and the outcome of their behavior. Engaging toward a common goal is the second part of this step. </a:t>
            </a:r>
            <a:endParaRPr lang="en-US" dirty="0"/>
          </a:p>
          <a:p>
            <a:endParaRPr lang="en-US" dirty="0"/>
          </a:p>
        </p:txBody>
      </p:sp>
      <p:sp>
        <p:nvSpPr>
          <p:cNvPr id="4" name="Slide Number Placeholder 3"/>
          <p:cNvSpPr>
            <a:spLocks noGrp="1"/>
          </p:cNvSpPr>
          <p:nvPr>
            <p:ph type="sldNum" sz="quarter" idx="5"/>
          </p:nvPr>
        </p:nvSpPr>
        <p:spPr/>
        <p:txBody>
          <a:bodyPr/>
          <a:lstStyle/>
          <a:p>
            <a:fld id="{4C57DFD0-DCB4-3C4A-A746-6D1BAA8099D3}" type="slidenum">
              <a:rPr lang="en-US" smtClean="0"/>
              <a:t>15</a:t>
            </a:fld>
            <a:endParaRPr lang="en-US"/>
          </a:p>
        </p:txBody>
      </p:sp>
    </p:spTree>
    <p:extLst>
      <p:ext uri="{BB962C8B-B14F-4D97-AF65-F5344CB8AC3E}">
        <p14:creationId xmlns:p14="http://schemas.microsoft.com/office/powerpoint/2010/main" val="18131086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these notes</a:t>
            </a:r>
          </a:p>
        </p:txBody>
      </p:sp>
      <p:sp>
        <p:nvSpPr>
          <p:cNvPr id="4" name="Slide Number Placeholder 3"/>
          <p:cNvSpPr>
            <a:spLocks noGrp="1"/>
          </p:cNvSpPr>
          <p:nvPr>
            <p:ph type="sldNum" sz="quarter" idx="5"/>
          </p:nvPr>
        </p:nvSpPr>
        <p:spPr/>
        <p:txBody>
          <a:bodyPr/>
          <a:lstStyle/>
          <a:p>
            <a:fld id="{4C57DFD0-DCB4-3C4A-A746-6D1BAA8099D3}" type="slidenum">
              <a:rPr lang="en-US" smtClean="0"/>
              <a:t>16</a:t>
            </a:fld>
            <a:endParaRPr lang="en-US"/>
          </a:p>
        </p:txBody>
      </p:sp>
    </p:spTree>
    <p:extLst>
      <p:ext uri="{BB962C8B-B14F-4D97-AF65-F5344CB8AC3E}">
        <p14:creationId xmlns:p14="http://schemas.microsoft.com/office/powerpoint/2010/main" val="15728031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57DFD0-DCB4-3C4A-A746-6D1BAA8099D3}" type="slidenum">
              <a:rPr lang="en-US" smtClean="0"/>
              <a:t>17</a:t>
            </a:fld>
            <a:endParaRPr lang="en-US"/>
          </a:p>
        </p:txBody>
      </p:sp>
    </p:spTree>
    <p:extLst>
      <p:ext uri="{BB962C8B-B14F-4D97-AF65-F5344CB8AC3E}">
        <p14:creationId xmlns:p14="http://schemas.microsoft.com/office/powerpoint/2010/main" val="2113750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in link for Pre-Test via QR code and/or link.</a:t>
            </a:r>
          </a:p>
          <a:p>
            <a:endParaRPr lang="en-US" dirty="0"/>
          </a:p>
          <a:p>
            <a:r>
              <a:rPr lang="en-US" dirty="0"/>
              <a:t>Instruction to students:</a:t>
            </a:r>
          </a:p>
          <a:p>
            <a:r>
              <a:rPr lang="en-US" dirty="0"/>
              <a:t>We would like to evaluate the impact of this workshop, so please fill out this survey</a:t>
            </a:r>
          </a:p>
          <a:p>
            <a:endParaRPr lang="en-US" dirty="0"/>
          </a:p>
          <a:p>
            <a:r>
              <a:rPr lang="en-US" dirty="0"/>
              <a:t>Hover your phone camera over this QR code above and follow the directions, or use the link</a:t>
            </a:r>
          </a:p>
        </p:txBody>
      </p:sp>
      <p:sp>
        <p:nvSpPr>
          <p:cNvPr id="4" name="Slide Number Placeholder 3"/>
          <p:cNvSpPr>
            <a:spLocks noGrp="1"/>
          </p:cNvSpPr>
          <p:nvPr>
            <p:ph type="sldNum" sz="quarter" idx="5"/>
          </p:nvPr>
        </p:nvSpPr>
        <p:spPr/>
        <p:txBody>
          <a:bodyPr/>
          <a:lstStyle/>
          <a:p>
            <a:fld id="{4C57DFD0-DCB4-3C4A-A746-6D1BAA8099D3}" type="slidenum">
              <a:rPr lang="en-US" smtClean="0"/>
              <a:t>2</a:t>
            </a:fld>
            <a:endParaRPr lang="en-US"/>
          </a:p>
        </p:txBody>
      </p:sp>
    </p:spTree>
    <p:extLst>
      <p:ext uri="{BB962C8B-B14F-4D97-AF65-F5344CB8AC3E}">
        <p14:creationId xmlns:p14="http://schemas.microsoft.com/office/powerpoint/2010/main" val="4092862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The term, “microaggressions” was coined in 1970 by Harvard psychiatrist Chester Pierce.</a:t>
            </a:r>
          </a:p>
          <a:p>
            <a:pPr marL="0" indent="0">
              <a:buNone/>
            </a:pPr>
            <a:endParaRPr lang="en-US" dirty="0"/>
          </a:p>
          <a:p>
            <a:pPr marL="0" indent="0">
              <a:buNone/>
            </a:pPr>
            <a:r>
              <a:rPr lang="en-US" sz="1200" kern="1200" dirty="0">
                <a:solidFill>
                  <a:schemeClr val="tx1"/>
                </a:solidFill>
                <a:effectLst/>
                <a:latin typeface="+mn-lt"/>
                <a:ea typeface="+mn-ea"/>
                <a:cs typeface="+mn-cs"/>
              </a:rPr>
              <a:t>Microaggressions describe interactions, whether intentional or not, that convey, in subtle but powerful ways, negative messages about specific groups of people</a:t>
            </a:r>
            <a:r>
              <a:rPr lang="en-US" dirty="0">
                <a:effectLst/>
              </a:rPr>
              <a:t> </a:t>
            </a:r>
          </a:p>
          <a:p>
            <a:pPr marL="0" indent="0">
              <a:buNone/>
            </a:pPr>
            <a:endParaRPr lang="en-US" dirty="0">
              <a:effectLst/>
            </a:endParaRPr>
          </a:p>
          <a:p>
            <a:pPr marL="0" indent="0">
              <a:buNone/>
            </a:pPr>
            <a:endParaRPr lang="en-US" dirty="0">
              <a:effectLst/>
            </a:endParaRPr>
          </a:p>
          <a:p>
            <a:pPr marL="0" indent="0">
              <a:buNone/>
            </a:pPr>
            <a:r>
              <a:rPr lang="en-US" dirty="0">
                <a:effectLst/>
              </a:rPr>
              <a:t>There are three types of microaggressions: Micro-assaults, micro-insults, and micro-invalidations (define and review each)</a:t>
            </a:r>
          </a:p>
          <a:p>
            <a:pPr marL="0" indent="0">
              <a:buNone/>
            </a:pPr>
            <a:endParaRPr lang="en-US" dirty="0"/>
          </a:p>
        </p:txBody>
      </p:sp>
      <p:sp>
        <p:nvSpPr>
          <p:cNvPr id="4" name="Slide Number Placeholder 3"/>
          <p:cNvSpPr>
            <a:spLocks noGrp="1"/>
          </p:cNvSpPr>
          <p:nvPr>
            <p:ph type="sldNum" sz="quarter" idx="10"/>
          </p:nvPr>
        </p:nvSpPr>
        <p:spPr/>
        <p:txBody>
          <a:bodyPr/>
          <a:lstStyle/>
          <a:p>
            <a:fld id="{54F46FAD-5CEC-F54C-839D-444A0CDBB517}" type="slidenum">
              <a:rPr lang="en-US" smtClean="0"/>
              <a:t>3</a:t>
            </a:fld>
            <a:endParaRPr lang="en-US"/>
          </a:p>
        </p:txBody>
      </p:sp>
    </p:spTree>
    <p:extLst>
      <p:ext uri="{BB962C8B-B14F-4D97-AF65-F5344CB8AC3E}">
        <p14:creationId xmlns:p14="http://schemas.microsoft.com/office/powerpoint/2010/main" val="21730737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examples</a:t>
            </a:r>
          </a:p>
        </p:txBody>
      </p:sp>
      <p:sp>
        <p:nvSpPr>
          <p:cNvPr id="4" name="Slide Number Placeholder 3"/>
          <p:cNvSpPr>
            <a:spLocks noGrp="1"/>
          </p:cNvSpPr>
          <p:nvPr>
            <p:ph type="sldNum" sz="quarter" idx="5"/>
          </p:nvPr>
        </p:nvSpPr>
        <p:spPr/>
        <p:txBody>
          <a:bodyPr/>
          <a:lstStyle/>
          <a:p>
            <a:fld id="{4C57DFD0-DCB4-3C4A-A746-6D1BAA8099D3}" type="slidenum">
              <a:rPr lang="en-US" smtClean="0"/>
              <a:t>4</a:t>
            </a:fld>
            <a:endParaRPr lang="en-US"/>
          </a:p>
        </p:txBody>
      </p:sp>
    </p:spTree>
    <p:extLst>
      <p:ext uri="{BB962C8B-B14F-4D97-AF65-F5344CB8AC3E}">
        <p14:creationId xmlns:p14="http://schemas.microsoft.com/office/powerpoint/2010/main" val="1094280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examples of microaggressions specific to health care</a:t>
            </a:r>
          </a:p>
        </p:txBody>
      </p:sp>
      <p:sp>
        <p:nvSpPr>
          <p:cNvPr id="4" name="Slide Number Placeholder 3"/>
          <p:cNvSpPr>
            <a:spLocks noGrp="1"/>
          </p:cNvSpPr>
          <p:nvPr>
            <p:ph type="sldNum" sz="quarter" idx="5"/>
          </p:nvPr>
        </p:nvSpPr>
        <p:spPr/>
        <p:txBody>
          <a:bodyPr/>
          <a:lstStyle/>
          <a:p>
            <a:fld id="{4C57DFD0-DCB4-3C4A-A746-6D1BAA8099D3}" type="slidenum">
              <a:rPr lang="en-US" smtClean="0"/>
              <a:t>5</a:t>
            </a:fld>
            <a:endParaRPr lang="en-US"/>
          </a:p>
        </p:txBody>
      </p:sp>
    </p:spTree>
    <p:extLst>
      <p:ext uri="{BB962C8B-B14F-4D97-AF65-F5344CB8AC3E}">
        <p14:creationId xmlns:p14="http://schemas.microsoft.com/office/powerpoint/2010/main" val="3395797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Micro doesn’t refer to the impact of the behavior but to how subtle and frequent and unintentional they can be</a:t>
            </a:r>
          </a:p>
          <a:p>
            <a:endParaRPr lang="en-US" dirty="0"/>
          </a:p>
          <a:p>
            <a:r>
              <a:rPr lang="en-US" dirty="0"/>
              <a:t>Macroaggression refers to physical violence, like lynching</a:t>
            </a:r>
          </a:p>
          <a:p>
            <a:endParaRPr lang="en-US" dirty="0"/>
          </a:p>
        </p:txBody>
      </p:sp>
      <p:sp>
        <p:nvSpPr>
          <p:cNvPr id="4" name="Slide Number Placeholder 3"/>
          <p:cNvSpPr>
            <a:spLocks noGrp="1"/>
          </p:cNvSpPr>
          <p:nvPr>
            <p:ph type="sldNum" sz="quarter" idx="5"/>
          </p:nvPr>
        </p:nvSpPr>
        <p:spPr/>
        <p:txBody>
          <a:bodyPr/>
          <a:lstStyle/>
          <a:p>
            <a:fld id="{4C57DFD0-DCB4-3C4A-A746-6D1BAA8099D3}" type="slidenum">
              <a:rPr lang="en-US" smtClean="0"/>
              <a:t>6</a:t>
            </a:fld>
            <a:endParaRPr lang="en-US"/>
          </a:p>
        </p:txBody>
      </p:sp>
    </p:spTree>
    <p:extLst>
      <p:ext uri="{BB962C8B-B14F-4D97-AF65-F5344CB8AC3E}">
        <p14:creationId xmlns:p14="http://schemas.microsoft.com/office/powerpoint/2010/main" val="36877986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F46FAD-5CEC-F54C-839D-444A0CDBB51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059594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Microaggressions have a dose response relationship with depression and anxiety.</a:t>
            </a:r>
          </a:p>
          <a:p>
            <a:endParaRPr lang="en-US" dirty="0"/>
          </a:p>
          <a:p>
            <a:r>
              <a:rPr lang="en-US" dirty="0"/>
              <a:t>Chronic stress increases allostatic load, which is associated with physical health problems like cardiovascular disease, diabetes, and obesity.</a:t>
            </a:r>
          </a:p>
          <a:p>
            <a:endParaRPr lang="en-US" dirty="0"/>
          </a:p>
          <a:p>
            <a:r>
              <a:rPr lang="en-US" dirty="0"/>
              <a:t>In healthcare, microaggressions could lead patients to lose trust, delay or forego healthcare.</a:t>
            </a:r>
          </a:p>
          <a:p>
            <a:endParaRPr lang="en-US" dirty="0"/>
          </a:p>
        </p:txBody>
      </p:sp>
      <p:sp>
        <p:nvSpPr>
          <p:cNvPr id="4" name="Slide Number Placeholder 3"/>
          <p:cNvSpPr>
            <a:spLocks noGrp="1"/>
          </p:cNvSpPr>
          <p:nvPr>
            <p:ph type="sldNum" sz="quarter" idx="5"/>
          </p:nvPr>
        </p:nvSpPr>
        <p:spPr/>
        <p:txBody>
          <a:bodyPr/>
          <a:lstStyle/>
          <a:p>
            <a:fld id="{4C57DFD0-DCB4-3C4A-A746-6D1BAA8099D3}" type="slidenum">
              <a:rPr lang="en-US" smtClean="0"/>
              <a:t>8</a:t>
            </a:fld>
            <a:endParaRPr lang="en-US"/>
          </a:p>
        </p:txBody>
      </p:sp>
    </p:spTree>
    <p:extLst>
      <p:ext uri="{BB962C8B-B14F-4D97-AF65-F5344CB8AC3E}">
        <p14:creationId xmlns:p14="http://schemas.microsoft.com/office/powerpoint/2010/main" val="4123276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Cognitive load – workload imposed on intellectual functions – can impact academic and work performance.  This could lead to withdrawing, emotionally or even physically.</a:t>
            </a:r>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C43B9B-87D0-4380-A962-F69BD125AC4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538397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477D5BC-A548-4BEF-8456-52D15271DB85}" type="datetimeFigureOut">
              <a:rPr lang="en-US" smtClean="0"/>
              <a:t>6/23/2020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A91AF3-D2F7-4F42-8F24-B7600746E162}" type="slidenum">
              <a:rPr lang="en-US" smtClean="0"/>
              <a:t>‹#›</a:t>
            </a:fld>
            <a:endParaRPr lang="en-US"/>
          </a:p>
        </p:txBody>
      </p:sp>
    </p:spTree>
    <p:extLst>
      <p:ext uri="{BB962C8B-B14F-4D97-AF65-F5344CB8AC3E}">
        <p14:creationId xmlns:p14="http://schemas.microsoft.com/office/powerpoint/2010/main" val="11645763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6/23/2020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869031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6/23/2020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604726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Section Title">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EA6774B9-7EC6-864E-9952-54CD236A7C95}"/>
              </a:ext>
            </a:extLst>
          </p:cNvPr>
          <p:cNvSpPr>
            <a:spLocks noGrp="1"/>
          </p:cNvSpPr>
          <p:nvPr>
            <p:ph type="ctrTitle" hasCustomPrompt="1"/>
          </p:nvPr>
        </p:nvSpPr>
        <p:spPr>
          <a:xfrm>
            <a:off x="1396231" y="427984"/>
            <a:ext cx="9144000" cy="451249"/>
          </a:xfrm>
          <a:prstGeom prst="rect">
            <a:avLst/>
          </a:prstGeom>
        </p:spPr>
        <p:txBody>
          <a:bodyPr anchor="b">
            <a:noAutofit/>
          </a:bodyPr>
          <a:lstStyle>
            <a:lvl1pPr algn="l">
              <a:defRPr sz="2100" b="0" i="0">
                <a:solidFill>
                  <a:schemeClr val="bg1"/>
                </a:solidFill>
                <a:latin typeface="Arial" panose="020B0604020202020204" pitchFamily="34" charset="0"/>
                <a:cs typeface="Arial" panose="020B0604020202020204" pitchFamily="34" charset="0"/>
              </a:defRPr>
            </a:lvl1pPr>
          </a:lstStyle>
          <a:p>
            <a:r>
              <a:rPr lang="en-US" dirty="0"/>
              <a:t>Topic Title About This Length </a:t>
            </a:r>
          </a:p>
        </p:txBody>
      </p:sp>
      <p:sp>
        <p:nvSpPr>
          <p:cNvPr id="7" name="Content Placeholder 2">
            <a:extLst>
              <a:ext uri="{FF2B5EF4-FFF2-40B4-BE49-F238E27FC236}">
                <a16:creationId xmlns:a16="http://schemas.microsoft.com/office/drawing/2014/main" id="{C6266839-3768-1640-AAC7-EC1829D980FB}"/>
              </a:ext>
            </a:extLst>
          </p:cNvPr>
          <p:cNvSpPr>
            <a:spLocks noGrp="1"/>
          </p:cNvSpPr>
          <p:nvPr>
            <p:ph idx="1" hasCustomPrompt="1"/>
          </p:nvPr>
        </p:nvSpPr>
        <p:spPr>
          <a:xfrm>
            <a:off x="1396231" y="1428816"/>
            <a:ext cx="9972224" cy="4459479"/>
          </a:xfrm>
          <a:prstGeom prst="rect">
            <a:avLst/>
          </a:prstGeom>
        </p:spPr>
        <p:txBody>
          <a:bodyPr>
            <a:normAutofit/>
          </a:bodyPr>
          <a:lstStyle>
            <a:lvl1pPr marL="257175" indent="-257175">
              <a:buSzPct val="85000"/>
              <a:buFont typeface="Wingdings" panose="05000000000000000000" pitchFamily="2" charset="2"/>
              <a:buChar char="§"/>
              <a:defRPr sz="1500" b="0" i="0">
                <a:solidFill>
                  <a:schemeClr val="accent6"/>
                </a:solidFill>
                <a:latin typeface="Arial" panose="020B0604020202020204" pitchFamily="34" charset="0"/>
                <a:cs typeface="Arial" panose="020B0604020202020204" pitchFamily="34" charset="0"/>
              </a:defRPr>
            </a:lvl1pPr>
            <a:lvl2pPr marL="514350" marR="0" indent="-171450" algn="l" defTabSz="685800" rtl="0" eaLnBrk="1" fontAlgn="auto" latinLnBrk="0" hangingPunct="1">
              <a:lnSpc>
                <a:spcPct val="90000"/>
              </a:lnSpc>
              <a:spcBef>
                <a:spcPts val="375"/>
              </a:spcBef>
              <a:spcAft>
                <a:spcPts val="0"/>
              </a:spcAft>
              <a:buClrTx/>
              <a:buSzPct val="85000"/>
              <a:buFont typeface="Proxima Nova Light" panose="02000506030000020004" pitchFamily="2" charset="0"/>
              <a:buChar char="–"/>
              <a:tabLst/>
              <a:defRPr sz="1500" b="0" i="0">
                <a:solidFill>
                  <a:schemeClr val="accent6"/>
                </a:solidFill>
                <a:latin typeface="Arial" panose="020B0604020202020204" pitchFamily="34" charset="0"/>
                <a:cs typeface="Arial" panose="020B0604020202020204" pitchFamily="34" charset="0"/>
              </a:defRPr>
            </a:lvl2pPr>
            <a:lvl3pPr marL="685800" indent="0">
              <a:buNone/>
              <a:defRPr b="0" i="0">
                <a:solidFill>
                  <a:srgbClr val="150221"/>
                </a:solidFill>
                <a:latin typeface="Proxima Nova A Thin" panose="02000506030000020004" pitchFamily="2" charset="0"/>
              </a:defRPr>
            </a:lvl3pPr>
            <a:lvl4pPr>
              <a:defRPr b="0" i="0">
                <a:solidFill>
                  <a:srgbClr val="150221"/>
                </a:solidFill>
                <a:latin typeface="Gibson Light" panose="02000000000000000000" pitchFamily="2" charset="77"/>
              </a:defRPr>
            </a:lvl4pPr>
            <a:lvl5pPr>
              <a:defRPr b="0" i="0">
                <a:solidFill>
                  <a:srgbClr val="150221"/>
                </a:solidFill>
                <a:latin typeface="Gibson Light" panose="02000000000000000000" pitchFamily="2" charset="77"/>
              </a:defRPr>
            </a:lvl5pPr>
          </a:lstStyle>
          <a:p>
            <a:pPr lvl="0"/>
            <a:r>
              <a:rPr lang="en-US" dirty="0"/>
              <a:t>Introduction to  a series of bullets points to make important points about the program or to a series of bullets points to make important points about the program or whatever you feel is important to say here.</a:t>
            </a:r>
          </a:p>
          <a:p>
            <a:pPr lvl="1"/>
            <a:r>
              <a:rPr lang="en-US" dirty="0"/>
              <a:t>Text is here</a:t>
            </a:r>
            <a:br>
              <a:rPr lang="en-US" dirty="0"/>
            </a:br>
            <a:endParaRPr lang="en-US" dirty="0"/>
          </a:p>
          <a:p>
            <a:pPr lvl="0"/>
            <a:r>
              <a:rPr lang="en-US" dirty="0"/>
              <a:t>Introduction to  a series of bullets points to make important points about the program or to a series of bullets points to make important points about the program or whatever you feel is important to say here.</a:t>
            </a:r>
          </a:p>
          <a:p>
            <a:pPr lvl="1"/>
            <a:r>
              <a:rPr lang="en-US" dirty="0"/>
              <a:t>Text is here</a:t>
            </a:r>
            <a:br>
              <a:rPr lang="en-US" dirty="0"/>
            </a:br>
            <a:endParaRPr lang="en-US" dirty="0"/>
          </a:p>
          <a:p>
            <a:pPr lvl="0"/>
            <a:r>
              <a:rPr lang="en-US" dirty="0"/>
              <a:t>Introduction to  a series of bullets points to make important points about the program or to a series of bullets points to make important points about the program or whatever you feel is important to say here.</a:t>
            </a:r>
          </a:p>
        </p:txBody>
      </p:sp>
    </p:spTree>
    <p:extLst>
      <p:ext uri="{BB962C8B-B14F-4D97-AF65-F5344CB8AC3E}">
        <p14:creationId xmlns:p14="http://schemas.microsoft.com/office/powerpoint/2010/main" val="15041981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Cover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9F30BAE7-855E-1D4F-BBF1-07B763AC69C3}"/>
              </a:ext>
            </a:extLst>
          </p:cNvPr>
          <p:cNvSpPr>
            <a:spLocks noGrp="1"/>
          </p:cNvSpPr>
          <p:nvPr>
            <p:ph type="body" sz="half" idx="2" hasCustomPrompt="1"/>
          </p:nvPr>
        </p:nvSpPr>
        <p:spPr>
          <a:xfrm>
            <a:off x="632432" y="5512753"/>
            <a:ext cx="2592033" cy="1046310"/>
          </a:xfrm>
          <a:prstGeom prst="rect">
            <a:avLst/>
          </a:prstGeom>
        </p:spPr>
        <p:txBody>
          <a:bodyPr>
            <a:normAutofit/>
          </a:bodyPr>
          <a:lstStyle>
            <a:lvl1pPr marL="0" indent="0" algn="l">
              <a:lnSpc>
                <a:spcPct val="100000"/>
              </a:lnSpc>
              <a:spcBef>
                <a:spcPts val="750"/>
              </a:spcBef>
              <a:buNone/>
              <a:defRPr sz="1200" b="0" i="0">
                <a:solidFill>
                  <a:schemeClr val="bg1"/>
                </a:solidFill>
                <a:latin typeface="Arial" panose="020B0604020202020204" pitchFamily="34" charset="0"/>
                <a:cs typeface="Arial" panose="020B0604020202020204" pitchFamily="34" charset="0"/>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Author / Presenter Name Credentials</a:t>
            </a:r>
          </a:p>
        </p:txBody>
      </p:sp>
      <p:sp>
        <p:nvSpPr>
          <p:cNvPr id="13" name="Title 1">
            <a:extLst>
              <a:ext uri="{FF2B5EF4-FFF2-40B4-BE49-F238E27FC236}">
                <a16:creationId xmlns:a16="http://schemas.microsoft.com/office/drawing/2014/main" id="{C9851992-6C00-CD42-BDF3-2681FAD583BA}"/>
              </a:ext>
            </a:extLst>
          </p:cNvPr>
          <p:cNvSpPr>
            <a:spLocks noGrp="1"/>
          </p:cNvSpPr>
          <p:nvPr>
            <p:ph type="ctrTitle" hasCustomPrompt="1"/>
          </p:nvPr>
        </p:nvSpPr>
        <p:spPr>
          <a:xfrm>
            <a:off x="3761361" y="474071"/>
            <a:ext cx="8154715" cy="949643"/>
          </a:xfrm>
          <a:prstGeom prst="rect">
            <a:avLst/>
          </a:prstGeom>
        </p:spPr>
        <p:txBody>
          <a:bodyPr anchor="b">
            <a:noAutofit/>
          </a:bodyPr>
          <a:lstStyle>
            <a:lvl1pPr algn="l">
              <a:defRPr sz="2100" b="0" i="0">
                <a:solidFill>
                  <a:schemeClr val="accent6"/>
                </a:solidFill>
                <a:latin typeface="Arial" panose="020B0604020202020204" pitchFamily="34" charset="0"/>
                <a:cs typeface="Arial" panose="020B0604020202020204" pitchFamily="34" charset="0"/>
              </a:defRPr>
            </a:lvl1pPr>
          </a:lstStyle>
          <a:p>
            <a:r>
              <a:rPr lang="en-US" dirty="0"/>
              <a:t>Department or</a:t>
            </a:r>
            <a:br>
              <a:rPr lang="en-US" dirty="0"/>
            </a:br>
            <a:r>
              <a:rPr lang="en-US" dirty="0"/>
              <a:t>Presentation Title</a:t>
            </a:r>
          </a:p>
        </p:txBody>
      </p:sp>
    </p:spTree>
    <p:extLst>
      <p:ext uri="{BB962C8B-B14F-4D97-AF65-F5344CB8AC3E}">
        <p14:creationId xmlns:p14="http://schemas.microsoft.com/office/powerpoint/2010/main" val="555690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Title and Content STD">
    <p:spTree>
      <p:nvGrpSpPr>
        <p:cNvPr id="1" name=""/>
        <p:cNvGrpSpPr/>
        <p:nvPr/>
      </p:nvGrpSpPr>
      <p:grpSpPr>
        <a:xfrm>
          <a:off x="0" y="0"/>
          <a:ext cx="0" cy="0"/>
          <a:chOff x="0" y="0"/>
          <a:chExt cx="0" cy="0"/>
        </a:xfrm>
      </p:grpSpPr>
      <p:sp>
        <p:nvSpPr>
          <p:cNvPr id="10" name="Title 9"/>
          <p:cNvSpPr>
            <a:spLocks noGrp="1"/>
          </p:cNvSpPr>
          <p:nvPr>
            <p:ph type="title"/>
          </p:nvPr>
        </p:nvSpPr>
        <p:spPr>
          <a:xfrm>
            <a:off x="502165" y="241371"/>
            <a:ext cx="10972800" cy="1143001"/>
          </a:xfrm>
        </p:spPr>
        <p:txBody>
          <a:bodyPr/>
          <a:lstStyle/>
          <a:p>
            <a:r>
              <a:rPr lang="en-US"/>
              <a:t>Click to edit Master title style</a:t>
            </a:r>
            <a:endParaRPr lang="en-US" dirty="0"/>
          </a:p>
        </p:txBody>
      </p:sp>
      <p:sp>
        <p:nvSpPr>
          <p:cNvPr id="15" name="Content Placeholder 14"/>
          <p:cNvSpPr>
            <a:spLocks noGrp="1"/>
          </p:cNvSpPr>
          <p:nvPr>
            <p:ph sz="quarter" idx="13"/>
          </p:nvPr>
        </p:nvSpPr>
        <p:spPr>
          <a:xfrm>
            <a:off x="517097" y="1410590"/>
            <a:ext cx="10957871" cy="3883268"/>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1206277" y="6278881"/>
            <a:ext cx="1941331" cy="365125"/>
          </a:xfrm>
        </p:spPr>
        <p:txBody>
          <a:bodyPr/>
          <a:lstStyle>
            <a:lvl1pPr>
              <a:defRPr>
                <a:solidFill>
                  <a:schemeClr val="accent1">
                    <a:lumMod val="60000"/>
                    <a:lumOff val="40000"/>
                  </a:schemeClr>
                </a:solidFill>
              </a:defRPr>
            </a:lvl1pPr>
          </a:lstStyle>
          <a:p>
            <a:fld id="{C30AB9FE-5281-FF41-9C50-D3C8FD61AFA2}" type="datetime1">
              <a:rPr lang="en-US" smtClean="0"/>
              <a:pPr/>
              <a:t>6/23/2020</a:t>
            </a:fld>
            <a:endParaRPr lang="en-US"/>
          </a:p>
        </p:txBody>
      </p:sp>
      <p:sp>
        <p:nvSpPr>
          <p:cNvPr id="5" name="Footer Placeholder 4"/>
          <p:cNvSpPr>
            <a:spLocks noGrp="1"/>
          </p:cNvSpPr>
          <p:nvPr>
            <p:ph type="ftr" sz="quarter" idx="11"/>
          </p:nvPr>
        </p:nvSpPr>
        <p:spPr>
          <a:xfrm>
            <a:off x="3257178" y="6278881"/>
            <a:ext cx="5777255" cy="365125"/>
          </a:xfrm>
        </p:spPr>
        <p:txBody>
          <a:bodyPr/>
          <a:lstStyle>
            <a:lvl1pPr>
              <a:defRPr>
                <a:solidFill>
                  <a:schemeClr val="accent1">
                    <a:lumMod val="60000"/>
                    <a:lumOff val="40000"/>
                  </a:schemeClr>
                </a:solidFill>
              </a:defRPr>
            </a:lvl1pPr>
          </a:lstStyle>
          <a:p>
            <a:endParaRPr lang="en-US" dirty="0"/>
          </a:p>
        </p:txBody>
      </p:sp>
      <p:sp>
        <p:nvSpPr>
          <p:cNvPr id="6" name="Slide Number Placeholder 5"/>
          <p:cNvSpPr>
            <a:spLocks noGrp="1"/>
          </p:cNvSpPr>
          <p:nvPr>
            <p:ph type="sldNum" sz="quarter" idx="12"/>
          </p:nvPr>
        </p:nvSpPr>
        <p:spPr>
          <a:xfrm>
            <a:off x="599640" y="6278881"/>
            <a:ext cx="512957" cy="365125"/>
          </a:xfrm>
        </p:spPr>
        <p:txBody>
          <a:bodyPr/>
          <a:lstStyle>
            <a:lvl1pPr>
              <a:defRPr>
                <a:solidFill>
                  <a:schemeClr val="accent1">
                    <a:lumMod val="60000"/>
                    <a:lumOff val="40000"/>
                  </a:schemeClr>
                </a:solidFill>
              </a:defRPr>
            </a:lvl1pPr>
          </a:lstStyle>
          <a:p>
            <a:fld id="{2DCCEF44-1029-4C4E-ADAF-93FDE3ADB248}" type="slidenum">
              <a:rPr lang="en-US" smtClean="0"/>
              <a:pPr/>
              <a:t>‹#›</a:t>
            </a:fld>
            <a:endParaRPr lang="en-US" dirty="0"/>
          </a:p>
        </p:txBody>
      </p:sp>
    </p:spTree>
    <p:extLst>
      <p:ext uri="{BB962C8B-B14F-4D97-AF65-F5344CB8AC3E}">
        <p14:creationId xmlns:p14="http://schemas.microsoft.com/office/powerpoint/2010/main" val="31305438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Section Title - add picture or insert">
    <p:spTree>
      <p:nvGrpSpPr>
        <p:cNvPr id="1" name=""/>
        <p:cNvGrpSpPr/>
        <p:nvPr/>
      </p:nvGrpSpPr>
      <p:grpSpPr>
        <a:xfrm>
          <a:off x="0" y="0"/>
          <a:ext cx="0" cy="0"/>
          <a:chOff x="0" y="0"/>
          <a:chExt cx="0" cy="0"/>
        </a:xfrm>
      </p:grpSpPr>
      <p:sp>
        <p:nvSpPr>
          <p:cNvPr id="22" name="Picture Placeholder 2">
            <a:extLst>
              <a:ext uri="{FF2B5EF4-FFF2-40B4-BE49-F238E27FC236}">
                <a16:creationId xmlns:a16="http://schemas.microsoft.com/office/drawing/2014/main" id="{F0771791-6B4A-454F-9372-296F62762D44}"/>
              </a:ext>
            </a:extLst>
          </p:cNvPr>
          <p:cNvSpPr>
            <a:spLocks noGrp="1"/>
          </p:cNvSpPr>
          <p:nvPr>
            <p:ph type="pic" idx="10"/>
          </p:nvPr>
        </p:nvSpPr>
        <p:spPr>
          <a:xfrm>
            <a:off x="7611207" y="1439681"/>
            <a:ext cx="3974124" cy="4375222"/>
          </a:xfrm>
          <a:prstGeom prst="rect">
            <a:avLst/>
          </a:prstGeom>
          <a:solidFill>
            <a:schemeClr val="bg1">
              <a:lumMod val="95000"/>
            </a:schemeClr>
          </a:solidFill>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17" name="Title 1">
            <a:extLst>
              <a:ext uri="{FF2B5EF4-FFF2-40B4-BE49-F238E27FC236}">
                <a16:creationId xmlns:a16="http://schemas.microsoft.com/office/drawing/2014/main" id="{EA6774B9-7EC6-864E-9952-54CD236A7C95}"/>
              </a:ext>
            </a:extLst>
          </p:cNvPr>
          <p:cNvSpPr>
            <a:spLocks noGrp="1"/>
          </p:cNvSpPr>
          <p:nvPr>
            <p:ph type="ctrTitle" hasCustomPrompt="1"/>
          </p:nvPr>
        </p:nvSpPr>
        <p:spPr>
          <a:xfrm>
            <a:off x="1396231" y="427984"/>
            <a:ext cx="9144000" cy="451249"/>
          </a:xfrm>
          <a:prstGeom prst="rect">
            <a:avLst/>
          </a:prstGeom>
        </p:spPr>
        <p:txBody>
          <a:bodyPr anchor="b">
            <a:noAutofit/>
          </a:bodyPr>
          <a:lstStyle>
            <a:lvl1pPr algn="l">
              <a:defRPr sz="2100" b="0" i="0">
                <a:solidFill>
                  <a:schemeClr val="bg1"/>
                </a:solidFill>
                <a:latin typeface="Arial" panose="020B0604020202020204" pitchFamily="34" charset="0"/>
                <a:cs typeface="Arial" panose="020B0604020202020204" pitchFamily="34" charset="0"/>
              </a:defRPr>
            </a:lvl1pPr>
          </a:lstStyle>
          <a:p>
            <a:r>
              <a:rPr lang="en-US" dirty="0"/>
              <a:t>Topic Title About This Length </a:t>
            </a:r>
          </a:p>
        </p:txBody>
      </p:sp>
      <p:sp>
        <p:nvSpPr>
          <p:cNvPr id="12" name="Text Placeholder 3">
            <a:extLst>
              <a:ext uri="{FF2B5EF4-FFF2-40B4-BE49-F238E27FC236}">
                <a16:creationId xmlns:a16="http://schemas.microsoft.com/office/drawing/2014/main" id="{35EF1015-71D5-E142-80AE-622693A1EE84}"/>
              </a:ext>
            </a:extLst>
          </p:cNvPr>
          <p:cNvSpPr>
            <a:spLocks noGrp="1"/>
          </p:cNvSpPr>
          <p:nvPr>
            <p:ph type="body" sz="half" idx="2" hasCustomPrompt="1"/>
          </p:nvPr>
        </p:nvSpPr>
        <p:spPr>
          <a:xfrm>
            <a:off x="1396229" y="1428814"/>
            <a:ext cx="5699163" cy="3811588"/>
          </a:xfrm>
          <a:prstGeom prst="rect">
            <a:avLst/>
          </a:prstGeom>
        </p:spPr>
        <p:txBody>
          <a:bodyPr>
            <a:normAutofit/>
          </a:bodyPr>
          <a:lstStyle>
            <a:lvl1pPr marL="0" indent="0">
              <a:lnSpc>
                <a:spcPct val="100000"/>
              </a:lnSpc>
              <a:buNone/>
              <a:defRPr sz="1500" b="0" i="0">
                <a:solidFill>
                  <a:schemeClr val="accent6"/>
                </a:solidFill>
                <a:latin typeface="Arial" panose="020B0604020202020204" pitchFamily="34" charset="0"/>
                <a:cs typeface="Arial" panose="020B0604020202020204" pitchFamily="34" charset="0"/>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r>
              <a:rPr lang="en-US" dirty="0"/>
              <a:t>Description of program might go here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r>
              <a:rPr lang="en-US" dirty="0" err="1"/>
              <a:t>sed</a:t>
            </a:r>
            <a:r>
              <a:rPr lang="en-US" dirty="0"/>
              <a:t> </a:t>
            </a:r>
            <a:r>
              <a:rPr lang="en-US" dirty="0" err="1"/>
              <a:t>diam</a:t>
            </a:r>
            <a:r>
              <a:rPr lang="en-US" dirty="0"/>
              <a:t>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r>
              <a:rPr lang="en-US" dirty="0" err="1"/>
              <a:t>consequat</a:t>
            </a:r>
            <a:r>
              <a:rPr lang="en-US" dirty="0"/>
              <a:t>.</a:t>
            </a:r>
          </a:p>
        </p:txBody>
      </p:sp>
    </p:spTree>
    <p:extLst>
      <p:ext uri="{BB962C8B-B14F-4D97-AF65-F5344CB8AC3E}">
        <p14:creationId xmlns:p14="http://schemas.microsoft.com/office/powerpoint/2010/main" val="9627981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over 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499C3BD-D076-124C-9DB3-1036379D35A4}"/>
              </a:ext>
            </a:extLst>
          </p:cNvPr>
          <p:cNvSpPr/>
          <p:nvPr userDrawn="1"/>
        </p:nvSpPr>
        <p:spPr>
          <a:xfrm>
            <a:off x="0" y="2754289"/>
            <a:ext cx="12192000" cy="41037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9F30BAE7-855E-1D4F-BBF1-07B763AC69C3}"/>
              </a:ext>
            </a:extLst>
          </p:cNvPr>
          <p:cNvSpPr>
            <a:spLocks noGrp="1"/>
          </p:cNvSpPr>
          <p:nvPr>
            <p:ph type="body" sz="half" idx="2" hasCustomPrompt="1"/>
          </p:nvPr>
        </p:nvSpPr>
        <p:spPr>
          <a:xfrm>
            <a:off x="632430" y="5512753"/>
            <a:ext cx="2592033" cy="1046310"/>
          </a:xfrm>
          <a:prstGeom prst="rect">
            <a:avLst/>
          </a:prstGeom>
        </p:spPr>
        <p:txBody>
          <a:bodyPr>
            <a:normAutofit/>
          </a:bodyPr>
          <a:lstStyle>
            <a:lvl1pPr marL="0" indent="0" algn="l">
              <a:lnSpc>
                <a:spcPct val="100000"/>
              </a:lnSpc>
              <a:spcBef>
                <a:spcPts val="1000"/>
              </a:spcBef>
              <a:buNone/>
              <a:defRPr sz="1600" b="0" i="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Author / Presenter Name Credentials</a:t>
            </a:r>
          </a:p>
        </p:txBody>
      </p:sp>
      <p:sp>
        <p:nvSpPr>
          <p:cNvPr id="13" name="Title 1">
            <a:extLst>
              <a:ext uri="{FF2B5EF4-FFF2-40B4-BE49-F238E27FC236}">
                <a16:creationId xmlns:a16="http://schemas.microsoft.com/office/drawing/2014/main" id="{C9851992-6C00-CD42-BDF3-2681FAD583BA}"/>
              </a:ext>
            </a:extLst>
          </p:cNvPr>
          <p:cNvSpPr>
            <a:spLocks noGrp="1"/>
          </p:cNvSpPr>
          <p:nvPr>
            <p:ph type="ctrTitle" hasCustomPrompt="1"/>
          </p:nvPr>
        </p:nvSpPr>
        <p:spPr>
          <a:xfrm>
            <a:off x="3761362" y="474071"/>
            <a:ext cx="8154714" cy="949643"/>
          </a:xfrm>
          <a:prstGeom prst="rect">
            <a:avLst/>
          </a:prstGeom>
        </p:spPr>
        <p:txBody>
          <a:bodyPr anchor="b">
            <a:noAutofit/>
          </a:bodyPr>
          <a:lstStyle>
            <a:lvl1pPr algn="l">
              <a:defRPr sz="2800" b="0" i="0">
                <a:solidFill>
                  <a:schemeClr val="accent6"/>
                </a:solidFill>
                <a:latin typeface="Arial" panose="020B0604020202020204" pitchFamily="34" charset="0"/>
                <a:cs typeface="Arial" panose="020B0604020202020204" pitchFamily="34" charset="0"/>
              </a:defRPr>
            </a:lvl1pPr>
          </a:lstStyle>
          <a:p>
            <a:r>
              <a:rPr lang="en-US" dirty="0"/>
              <a:t>Department or</a:t>
            </a:r>
            <a:br>
              <a:rPr lang="en-US" dirty="0"/>
            </a:br>
            <a:r>
              <a:rPr lang="en-US" dirty="0"/>
              <a:t>Presentation Title</a:t>
            </a:r>
          </a:p>
        </p:txBody>
      </p:sp>
      <p:pic>
        <p:nvPicPr>
          <p:cNvPr id="4" name="Picture 3">
            <a:extLst>
              <a:ext uri="{FF2B5EF4-FFF2-40B4-BE49-F238E27FC236}">
                <a16:creationId xmlns:a16="http://schemas.microsoft.com/office/drawing/2014/main" id="{134D0EED-109D-C04F-8385-AA0DCCE5D26B}"/>
              </a:ext>
            </a:extLst>
          </p:cNvPr>
          <p:cNvPicPr>
            <a:picLocks noChangeAspect="1"/>
          </p:cNvPicPr>
          <p:nvPr userDrawn="1"/>
        </p:nvPicPr>
        <p:blipFill>
          <a:blip r:embed="rId2"/>
          <a:stretch>
            <a:fillRect/>
          </a:stretch>
        </p:blipFill>
        <p:spPr>
          <a:xfrm>
            <a:off x="410048" y="474071"/>
            <a:ext cx="2401246" cy="1114123"/>
          </a:xfrm>
          <a:prstGeom prst="rect">
            <a:avLst/>
          </a:prstGeom>
        </p:spPr>
      </p:pic>
      <p:cxnSp>
        <p:nvCxnSpPr>
          <p:cNvPr id="9" name="Straight Connector 8">
            <a:extLst>
              <a:ext uri="{FF2B5EF4-FFF2-40B4-BE49-F238E27FC236}">
                <a16:creationId xmlns:a16="http://schemas.microsoft.com/office/drawing/2014/main" id="{893AAE5A-4923-2548-8F07-82C0836B6BFA}"/>
              </a:ext>
            </a:extLst>
          </p:cNvPr>
          <p:cNvCxnSpPr>
            <a:cxnSpLocks/>
          </p:cNvCxnSpPr>
          <p:nvPr userDrawn="1"/>
        </p:nvCxnSpPr>
        <p:spPr>
          <a:xfrm flipV="1">
            <a:off x="3394953" y="243192"/>
            <a:ext cx="0" cy="1779622"/>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DB3ABC58-FC2B-8741-A5F4-F986683346AC}"/>
              </a:ext>
            </a:extLst>
          </p:cNvPr>
          <p:cNvSpPr/>
          <p:nvPr userDrawn="1"/>
        </p:nvSpPr>
        <p:spPr>
          <a:xfrm>
            <a:off x="1" y="2184249"/>
            <a:ext cx="12192000" cy="5700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Placeholder 5">
            <a:extLst>
              <a:ext uri="{FF2B5EF4-FFF2-40B4-BE49-F238E27FC236}">
                <a16:creationId xmlns:a16="http://schemas.microsoft.com/office/drawing/2014/main" id="{5E76612B-E0E0-0944-8E49-7F6038DC86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14140" b="15874"/>
          <a:stretch/>
        </p:blipFill>
        <p:spPr>
          <a:xfrm>
            <a:off x="3394952" y="2754288"/>
            <a:ext cx="8797048" cy="4103712"/>
          </a:xfrm>
          <a:prstGeom prst="rect">
            <a:avLst/>
          </a:prstGeom>
        </p:spPr>
      </p:pic>
    </p:spTree>
    <p:extLst>
      <p:ext uri="{BB962C8B-B14F-4D97-AF65-F5344CB8AC3E}">
        <p14:creationId xmlns:p14="http://schemas.microsoft.com/office/powerpoint/2010/main" val="24595925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over 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499C3BD-D076-124C-9DB3-1036379D35A4}"/>
              </a:ext>
            </a:extLst>
          </p:cNvPr>
          <p:cNvSpPr/>
          <p:nvPr userDrawn="1"/>
        </p:nvSpPr>
        <p:spPr>
          <a:xfrm>
            <a:off x="0" y="2754289"/>
            <a:ext cx="12192000" cy="41037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Placeholder 5">
            <a:extLst>
              <a:ext uri="{FF2B5EF4-FFF2-40B4-BE49-F238E27FC236}">
                <a16:creationId xmlns:a16="http://schemas.microsoft.com/office/drawing/2014/main" id="{41911F4D-13B1-B341-88D7-EA1ECA8CBC9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6272" b="23780"/>
          <a:stretch/>
        </p:blipFill>
        <p:spPr>
          <a:xfrm>
            <a:off x="3394952" y="2754288"/>
            <a:ext cx="8797048" cy="4103712"/>
          </a:xfrm>
          <a:prstGeom prst="rect">
            <a:avLst/>
          </a:prstGeom>
        </p:spPr>
      </p:pic>
      <p:sp>
        <p:nvSpPr>
          <p:cNvPr id="6" name="Text Placeholder 3">
            <a:extLst>
              <a:ext uri="{FF2B5EF4-FFF2-40B4-BE49-F238E27FC236}">
                <a16:creationId xmlns:a16="http://schemas.microsoft.com/office/drawing/2014/main" id="{9F30BAE7-855E-1D4F-BBF1-07B763AC69C3}"/>
              </a:ext>
            </a:extLst>
          </p:cNvPr>
          <p:cNvSpPr>
            <a:spLocks noGrp="1"/>
          </p:cNvSpPr>
          <p:nvPr>
            <p:ph type="body" sz="half" idx="2" hasCustomPrompt="1"/>
          </p:nvPr>
        </p:nvSpPr>
        <p:spPr>
          <a:xfrm>
            <a:off x="632430" y="5512753"/>
            <a:ext cx="2592033" cy="1046310"/>
          </a:xfrm>
          <a:prstGeom prst="rect">
            <a:avLst/>
          </a:prstGeom>
        </p:spPr>
        <p:txBody>
          <a:bodyPr>
            <a:normAutofit/>
          </a:bodyPr>
          <a:lstStyle>
            <a:lvl1pPr marL="0" indent="0" algn="l">
              <a:lnSpc>
                <a:spcPct val="100000"/>
              </a:lnSpc>
              <a:spcBef>
                <a:spcPts val="1000"/>
              </a:spcBef>
              <a:buNone/>
              <a:defRPr sz="1600" b="0" i="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Author / Presenter Name Credentials</a:t>
            </a:r>
          </a:p>
        </p:txBody>
      </p:sp>
      <p:sp>
        <p:nvSpPr>
          <p:cNvPr id="13" name="Title 1">
            <a:extLst>
              <a:ext uri="{FF2B5EF4-FFF2-40B4-BE49-F238E27FC236}">
                <a16:creationId xmlns:a16="http://schemas.microsoft.com/office/drawing/2014/main" id="{C9851992-6C00-CD42-BDF3-2681FAD583BA}"/>
              </a:ext>
            </a:extLst>
          </p:cNvPr>
          <p:cNvSpPr>
            <a:spLocks noGrp="1"/>
          </p:cNvSpPr>
          <p:nvPr>
            <p:ph type="ctrTitle" hasCustomPrompt="1"/>
          </p:nvPr>
        </p:nvSpPr>
        <p:spPr>
          <a:xfrm>
            <a:off x="3761362" y="474071"/>
            <a:ext cx="8154714" cy="949643"/>
          </a:xfrm>
          <a:prstGeom prst="rect">
            <a:avLst/>
          </a:prstGeom>
        </p:spPr>
        <p:txBody>
          <a:bodyPr anchor="b">
            <a:noAutofit/>
          </a:bodyPr>
          <a:lstStyle>
            <a:lvl1pPr algn="l">
              <a:defRPr sz="2800" b="0" i="0">
                <a:solidFill>
                  <a:schemeClr val="accent6"/>
                </a:solidFill>
                <a:latin typeface="Arial" panose="020B0604020202020204" pitchFamily="34" charset="0"/>
                <a:cs typeface="Arial" panose="020B0604020202020204" pitchFamily="34" charset="0"/>
              </a:defRPr>
            </a:lvl1pPr>
          </a:lstStyle>
          <a:p>
            <a:r>
              <a:rPr lang="en-US" dirty="0"/>
              <a:t>Department or</a:t>
            </a:r>
            <a:br>
              <a:rPr lang="en-US" dirty="0"/>
            </a:br>
            <a:r>
              <a:rPr lang="en-US" dirty="0"/>
              <a:t>Presentation Title</a:t>
            </a:r>
          </a:p>
        </p:txBody>
      </p:sp>
      <p:pic>
        <p:nvPicPr>
          <p:cNvPr id="4" name="Picture 3">
            <a:extLst>
              <a:ext uri="{FF2B5EF4-FFF2-40B4-BE49-F238E27FC236}">
                <a16:creationId xmlns:a16="http://schemas.microsoft.com/office/drawing/2014/main" id="{134D0EED-109D-C04F-8385-AA0DCCE5D26B}"/>
              </a:ext>
            </a:extLst>
          </p:cNvPr>
          <p:cNvPicPr>
            <a:picLocks noChangeAspect="1"/>
          </p:cNvPicPr>
          <p:nvPr userDrawn="1"/>
        </p:nvPicPr>
        <p:blipFill>
          <a:blip r:embed="rId3"/>
          <a:stretch>
            <a:fillRect/>
          </a:stretch>
        </p:blipFill>
        <p:spPr>
          <a:xfrm>
            <a:off x="410048" y="474071"/>
            <a:ext cx="2401246" cy="1114123"/>
          </a:xfrm>
          <a:prstGeom prst="rect">
            <a:avLst/>
          </a:prstGeom>
        </p:spPr>
      </p:pic>
      <p:cxnSp>
        <p:nvCxnSpPr>
          <p:cNvPr id="9" name="Straight Connector 8">
            <a:extLst>
              <a:ext uri="{FF2B5EF4-FFF2-40B4-BE49-F238E27FC236}">
                <a16:creationId xmlns:a16="http://schemas.microsoft.com/office/drawing/2014/main" id="{893AAE5A-4923-2548-8F07-82C0836B6BFA}"/>
              </a:ext>
            </a:extLst>
          </p:cNvPr>
          <p:cNvCxnSpPr>
            <a:cxnSpLocks/>
          </p:cNvCxnSpPr>
          <p:nvPr userDrawn="1"/>
        </p:nvCxnSpPr>
        <p:spPr>
          <a:xfrm flipV="1">
            <a:off x="3394953" y="243192"/>
            <a:ext cx="0" cy="1779622"/>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DB3ABC58-FC2B-8741-A5F4-F986683346AC}"/>
              </a:ext>
            </a:extLst>
          </p:cNvPr>
          <p:cNvSpPr/>
          <p:nvPr userDrawn="1"/>
        </p:nvSpPr>
        <p:spPr>
          <a:xfrm>
            <a:off x="1" y="2184249"/>
            <a:ext cx="12192000" cy="5700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026969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over 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499C3BD-D076-124C-9DB3-1036379D35A4}"/>
              </a:ext>
            </a:extLst>
          </p:cNvPr>
          <p:cNvSpPr/>
          <p:nvPr userDrawn="1"/>
        </p:nvSpPr>
        <p:spPr>
          <a:xfrm>
            <a:off x="0" y="2754289"/>
            <a:ext cx="12192000" cy="41037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Placeholder 5">
            <a:extLst>
              <a:ext uri="{FF2B5EF4-FFF2-40B4-BE49-F238E27FC236}">
                <a16:creationId xmlns:a16="http://schemas.microsoft.com/office/drawing/2014/main" id="{94EC0077-B8D4-BE44-B192-23F050A266C8}"/>
              </a:ext>
            </a:extLst>
          </p:cNvPr>
          <p:cNvPicPr>
            <a:picLocks noChangeAspect="1"/>
          </p:cNvPicPr>
          <p:nvPr userDrawn="1"/>
        </p:nvPicPr>
        <p:blipFill rotWithShape="1">
          <a:blip r:embed="rId2"/>
          <a:srcRect t="2174" b="31970"/>
          <a:stretch/>
        </p:blipFill>
        <p:spPr>
          <a:xfrm>
            <a:off x="3394952" y="2754288"/>
            <a:ext cx="8797048" cy="4103712"/>
          </a:xfrm>
          <a:prstGeom prst="rect">
            <a:avLst/>
          </a:prstGeom>
        </p:spPr>
      </p:pic>
      <p:sp>
        <p:nvSpPr>
          <p:cNvPr id="6" name="Text Placeholder 3">
            <a:extLst>
              <a:ext uri="{FF2B5EF4-FFF2-40B4-BE49-F238E27FC236}">
                <a16:creationId xmlns:a16="http://schemas.microsoft.com/office/drawing/2014/main" id="{9F30BAE7-855E-1D4F-BBF1-07B763AC69C3}"/>
              </a:ext>
            </a:extLst>
          </p:cNvPr>
          <p:cNvSpPr>
            <a:spLocks noGrp="1"/>
          </p:cNvSpPr>
          <p:nvPr>
            <p:ph type="body" sz="half" idx="2" hasCustomPrompt="1"/>
          </p:nvPr>
        </p:nvSpPr>
        <p:spPr>
          <a:xfrm>
            <a:off x="632430" y="5512753"/>
            <a:ext cx="2592033" cy="1046310"/>
          </a:xfrm>
          <a:prstGeom prst="rect">
            <a:avLst/>
          </a:prstGeom>
        </p:spPr>
        <p:txBody>
          <a:bodyPr>
            <a:normAutofit/>
          </a:bodyPr>
          <a:lstStyle>
            <a:lvl1pPr marL="0" indent="0" algn="l">
              <a:lnSpc>
                <a:spcPct val="100000"/>
              </a:lnSpc>
              <a:spcBef>
                <a:spcPts val="1000"/>
              </a:spcBef>
              <a:buNone/>
              <a:defRPr sz="1600" b="0" i="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Author / Presenter Name Credentials</a:t>
            </a:r>
          </a:p>
        </p:txBody>
      </p:sp>
      <p:sp>
        <p:nvSpPr>
          <p:cNvPr id="13" name="Title 1">
            <a:extLst>
              <a:ext uri="{FF2B5EF4-FFF2-40B4-BE49-F238E27FC236}">
                <a16:creationId xmlns:a16="http://schemas.microsoft.com/office/drawing/2014/main" id="{C9851992-6C00-CD42-BDF3-2681FAD583BA}"/>
              </a:ext>
            </a:extLst>
          </p:cNvPr>
          <p:cNvSpPr>
            <a:spLocks noGrp="1"/>
          </p:cNvSpPr>
          <p:nvPr>
            <p:ph type="ctrTitle" hasCustomPrompt="1"/>
          </p:nvPr>
        </p:nvSpPr>
        <p:spPr>
          <a:xfrm>
            <a:off x="3761362" y="474071"/>
            <a:ext cx="8154714" cy="949643"/>
          </a:xfrm>
          <a:prstGeom prst="rect">
            <a:avLst/>
          </a:prstGeom>
        </p:spPr>
        <p:txBody>
          <a:bodyPr anchor="b">
            <a:noAutofit/>
          </a:bodyPr>
          <a:lstStyle>
            <a:lvl1pPr algn="l">
              <a:defRPr sz="2800" b="0" i="0">
                <a:solidFill>
                  <a:schemeClr val="accent6"/>
                </a:solidFill>
                <a:latin typeface="Arial" panose="020B0604020202020204" pitchFamily="34" charset="0"/>
                <a:cs typeface="Arial" panose="020B0604020202020204" pitchFamily="34" charset="0"/>
              </a:defRPr>
            </a:lvl1pPr>
          </a:lstStyle>
          <a:p>
            <a:r>
              <a:rPr lang="en-US" dirty="0"/>
              <a:t>Department or</a:t>
            </a:r>
            <a:br>
              <a:rPr lang="en-US" dirty="0"/>
            </a:br>
            <a:r>
              <a:rPr lang="en-US" dirty="0"/>
              <a:t>Presentation Title</a:t>
            </a:r>
          </a:p>
        </p:txBody>
      </p:sp>
      <p:pic>
        <p:nvPicPr>
          <p:cNvPr id="4" name="Picture 3">
            <a:extLst>
              <a:ext uri="{FF2B5EF4-FFF2-40B4-BE49-F238E27FC236}">
                <a16:creationId xmlns:a16="http://schemas.microsoft.com/office/drawing/2014/main" id="{134D0EED-109D-C04F-8385-AA0DCCE5D26B}"/>
              </a:ext>
            </a:extLst>
          </p:cNvPr>
          <p:cNvPicPr>
            <a:picLocks noChangeAspect="1"/>
          </p:cNvPicPr>
          <p:nvPr userDrawn="1"/>
        </p:nvPicPr>
        <p:blipFill>
          <a:blip r:embed="rId3"/>
          <a:stretch>
            <a:fillRect/>
          </a:stretch>
        </p:blipFill>
        <p:spPr>
          <a:xfrm>
            <a:off x="410048" y="474071"/>
            <a:ext cx="2401246" cy="1114123"/>
          </a:xfrm>
          <a:prstGeom prst="rect">
            <a:avLst/>
          </a:prstGeom>
        </p:spPr>
      </p:pic>
      <p:cxnSp>
        <p:nvCxnSpPr>
          <p:cNvPr id="9" name="Straight Connector 8">
            <a:extLst>
              <a:ext uri="{FF2B5EF4-FFF2-40B4-BE49-F238E27FC236}">
                <a16:creationId xmlns:a16="http://schemas.microsoft.com/office/drawing/2014/main" id="{893AAE5A-4923-2548-8F07-82C0836B6BFA}"/>
              </a:ext>
            </a:extLst>
          </p:cNvPr>
          <p:cNvCxnSpPr>
            <a:cxnSpLocks/>
          </p:cNvCxnSpPr>
          <p:nvPr userDrawn="1"/>
        </p:nvCxnSpPr>
        <p:spPr>
          <a:xfrm flipV="1">
            <a:off x="3394953" y="243192"/>
            <a:ext cx="0" cy="1779622"/>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DB3ABC58-FC2B-8741-A5F4-F986683346AC}"/>
              </a:ext>
            </a:extLst>
          </p:cNvPr>
          <p:cNvSpPr/>
          <p:nvPr userDrawn="1"/>
        </p:nvSpPr>
        <p:spPr>
          <a:xfrm>
            <a:off x="1" y="2184249"/>
            <a:ext cx="12192000" cy="5700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165055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over 4 - add pictur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499C3BD-D076-124C-9DB3-1036379D35A4}"/>
              </a:ext>
            </a:extLst>
          </p:cNvPr>
          <p:cNvSpPr/>
          <p:nvPr userDrawn="1"/>
        </p:nvSpPr>
        <p:spPr>
          <a:xfrm>
            <a:off x="0" y="2754289"/>
            <a:ext cx="12192000" cy="41037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2">
            <a:extLst>
              <a:ext uri="{FF2B5EF4-FFF2-40B4-BE49-F238E27FC236}">
                <a16:creationId xmlns:a16="http://schemas.microsoft.com/office/drawing/2014/main" id="{C410E126-7106-5C46-9450-9875C42FDAB5}"/>
              </a:ext>
            </a:extLst>
          </p:cNvPr>
          <p:cNvSpPr>
            <a:spLocks noGrp="1"/>
          </p:cNvSpPr>
          <p:nvPr>
            <p:ph type="pic" idx="10"/>
          </p:nvPr>
        </p:nvSpPr>
        <p:spPr>
          <a:xfrm>
            <a:off x="3394952" y="2754289"/>
            <a:ext cx="8797048" cy="4103711"/>
          </a:xfrm>
          <a:prstGeom prst="rect">
            <a:avLst/>
          </a:prstGeom>
          <a:solidFill>
            <a:schemeClr val="bg1">
              <a:lumMod val="9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6" name="Text Placeholder 3">
            <a:extLst>
              <a:ext uri="{FF2B5EF4-FFF2-40B4-BE49-F238E27FC236}">
                <a16:creationId xmlns:a16="http://schemas.microsoft.com/office/drawing/2014/main" id="{9F30BAE7-855E-1D4F-BBF1-07B763AC69C3}"/>
              </a:ext>
            </a:extLst>
          </p:cNvPr>
          <p:cNvSpPr>
            <a:spLocks noGrp="1"/>
          </p:cNvSpPr>
          <p:nvPr>
            <p:ph type="body" sz="half" idx="2" hasCustomPrompt="1"/>
          </p:nvPr>
        </p:nvSpPr>
        <p:spPr>
          <a:xfrm>
            <a:off x="632430" y="5512753"/>
            <a:ext cx="2592033" cy="1046310"/>
          </a:xfrm>
          <a:prstGeom prst="rect">
            <a:avLst/>
          </a:prstGeom>
        </p:spPr>
        <p:txBody>
          <a:bodyPr>
            <a:normAutofit/>
          </a:bodyPr>
          <a:lstStyle>
            <a:lvl1pPr marL="0" indent="0" algn="l">
              <a:lnSpc>
                <a:spcPct val="100000"/>
              </a:lnSpc>
              <a:spcBef>
                <a:spcPts val="1000"/>
              </a:spcBef>
              <a:buNone/>
              <a:defRPr sz="1600" b="0" i="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Author / Presenter Name Credentials</a:t>
            </a:r>
          </a:p>
        </p:txBody>
      </p:sp>
      <p:sp>
        <p:nvSpPr>
          <p:cNvPr id="13" name="Title 1">
            <a:extLst>
              <a:ext uri="{FF2B5EF4-FFF2-40B4-BE49-F238E27FC236}">
                <a16:creationId xmlns:a16="http://schemas.microsoft.com/office/drawing/2014/main" id="{C9851992-6C00-CD42-BDF3-2681FAD583BA}"/>
              </a:ext>
            </a:extLst>
          </p:cNvPr>
          <p:cNvSpPr>
            <a:spLocks noGrp="1"/>
          </p:cNvSpPr>
          <p:nvPr>
            <p:ph type="ctrTitle" hasCustomPrompt="1"/>
          </p:nvPr>
        </p:nvSpPr>
        <p:spPr>
          <a:xfrm>
            <a:off x="3761362" y="474071"/>
            <a:ext cx="8154714" cy="949643"/>
          </a:xfrm>
          <a:prstGeom prst="rect">
            <a:avLst/>
          </a:prstGeom>
        </p:spPr>
        <p:txBody>
          <a:bodyPr anchor="b">
            <a:noAutofit/>
          </a:bodyPr>
          <a:lstStyle>
            <a:lvl1pPr algn="l">
              <a:defRPr sz="2800" b="0" i="0">
                <a:solidFill>
                  <a:schemeClr val="accent6"/>
                </a:solidFill>
                <a:latin typeface="Arial" panose="020B0604020202020204" pitchFamily="34" charset="0"/>
                <a:cs typeface="Arial" panose="020B0604020202020204" pitchFamily="34" charset="0"/>
              </a:defRPr>
            </a:lvl1pPr>
          </a:lstStyle>
          <a:p>
            <a:r>
              <a:rPr lang="en-US" dirty="0"/>
              <a:t>Department or</a:t>
            </a:r>
            <a:br>
              <a:rPr lang="en-US" dirty="0"/>
            </a:br>
            <a:r>
              <a:rPr lang="en-US" dirty="0"/>
              <a:t>Presentation Title</a:t>
            </a:r>
          </a:p>
        </p:txBody>
      </p:sp>
      <p:pic>
        <p:nvPicPr>
          <p:cNvPr id="4" name="Picture 3">
            <a:extLst>
              <a:ext uri="{FF2B5EF4-FFF2-40B4-BE49-F238E27FC236}">
                <a16:creationId xmlns:a16="http://schemas.microsoft.com/office/drawing/2014/main" id="{134D0EED-109D-C04F-8385-AA0DCCE5D26B}"/>
              </a:ext>
            </a:extLst>
          </p:cNvPr>
          <p:cNvPicPr>
            <a:picLocks noChangeAspect="1"/>
          </p:cNvPicPr>
          <p:nvPr userDrawn="1"/>
        </p:nvPicPr>
        <p:blipFill>
          <a:blip r:embed="rId2"/>
          <a:stretch>
            <a:fillRect/>
          </a:stretch>
        </p:blipFill>
        <p:spPr>
          <a:xfrm>
            <a:off x="410048" y="474071"/>
            <a:ext cx="2401246" cy="1114123"/>
          </a:xfrm>
          <a:prstGeom prst="rect">
            <a:avLst/>
          </a:prstGeom>
        </p:spPr>
      </p:pic>
      <p:cxnSp>
        <p:nvCxnSpPr>
          <p:cNvPr id="9" name="Straight Connector 8">
            <a:extLst>
              <a:ext uri="{FF2B5EF4-FFF2-40B4-BE49-F238E27FC236}">
                <a16:creationId xmlns:a16="http://schemas.microsoft.com/office/drawing/2014/main" id="{893AAE5A-4923-2548-8F07-82C0836B6BFA}"/>
              </a:ext>
            </a:extLst>
          </p:cNvPr>
          <p:cNvCxnSpPr>
            <a:cxnSpLocks/>
          </p:cNvCxnSpPr>
          <p:nvPr userDrawn="1"/>
        </p:nvCxnSpPr>
        <p:spPr>
          <a:xfrm flipV="1">
            <a:off x="3394953" y="243192"/>
            <a:ext cx="0" cy="1779622"/>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DB3ABC58-FC2B-8741-A5F4-F986683346AC}"/>
              </a:ext>
            </a:extLst>
          </p:cNvPr>
          <p:cNvSpPr/>
          <p:nvPr userDrawn="1"/>
        </p:nvSpPr>
        <p:spPr>
          <a:xfrm>
            <a:off x="1" y="2184249"/>
            <a:ext cx="12192000" cy="5700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04323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77D5BC-A548-4BEF-8456-52D15271DB85}" type="datetimeFigureOut">
              <a:rPr lang="en-US" smtClean="0"/>
              <a:t>6/23/2020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A91AF3-D2F7-4F42-8F24-B7600746E162}" type="slidenum">
              <a:rPr lang="en-US" smtClean="0"/>
              <a:t>‹#›</a:t>
            </a:fld>
            <a:endParaRPr lang="en-US"/>
          </a:p>
        </p:txBody>
      </p:sp>
    </p:spTree>
    <p:extLst>
      <p:ext uri="{BB962C8B-B14F-4D97-AF65-F5344CB8AC3E}">
        <p14:creationId xmlns:p14="http://schemas.microsoft.com/office/powerpoint/2010/main" val="30670153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vider 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2E42C05-9D2B-6542-B366-8DA24F1DEBA0}"/>
              </a:ext>
            </a:extLst>
          </p:cNvPr>
          <p:cNvSpPr/>
          <p:nvPr userDrawn="1"/>
        </p:nvSpPr>
        <p:spPr>
          <a:xfrm>
            <a:off x="-1524" y="0"/>
            <a:ext cx="12193524" cy="33736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Placeholder 5">
            <a:extLst>
              <a:ext uri="{FF2B5EF4-FFF2-40B4-BE49-F238E27FC236}">
                <a16:creationId xmlns:a16="http://schemas.microsoft.com/office/drawing/2014/main" id="{555FACBF-3F7C-9F47-B5A8-DFAFF85A665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3083" t="2087" r="8045"/>
          <a:stretch/>
        </p:blipFill>
        <p:spPr>
          <a:xfrm>
            <a:off x="8114096" y="-1"/>
            <a:ext cx="4077904" cy="3373657"/>
          </a:xfrm>
          <a:prstGeom prst="rect">
            <a:avLst/>
          </a:prstGeom>
        </p:spPr>
      </p:pic>
      <p:sp>
        <p:nvSpPr>
          <p:cNvPr id="17" name="Title 1">
            <a:extLst>
              <a:ext uri="{FF2B5EF4-FFF2-40B4-BE49-F238E27FC236}">
                <a16:creationId xmlns:a16="http://schemas.microsoft.com/office/drawing/2014/main" id="{EA6774B9-7EC6-864E-9952-54CD236A7C95}"/>
              </a:ext>
            </a:extLst>
          </p:cNvPr>
          <p:cNvSpPr>
            <a:spLocks noGrp="1"/>
          </p:cNvSpPr>
          <p:nvPr>
            <p:ph type="ctrTitle" hasCustomPrompt="1"/>
          </p:nvPr>
        </p:nvSpPr>
        <p:spPr>
          <a:xfrm>
            <a:off x="1396230" y="2130878"/>
            <a:ext cx="6506111" cy="949643"/>
          </a:xfrm>
          <a:prstGeom prst="rect">
            <a:avLst/>
          </a:prstGeom>
        </p:spPr>
        <p:txBody>
          <a:bodyPr anchor="b">
            <a:noAutofit/>
          </a:bodyPr>
          <a:lstStyle>
            <a:lvl1pPr algn="l">
              <a:defRPr sz="2800" b="0" i="0">
                <a:solidFill>
                  <a:schemeClr val="bg1"/>
                </a:solidFill>
                <a:latin typeface="Arial" panose="020B0604020202020204" pitchFamily="34" charset="0"/>
                <a:cs typeface="Arial" panose="020B0604020202020204" pitchFamily="34" charset="0"/>
              </a:defRPr>
            </a:lvl1pPr>
          </a:lstStyle>
          <a:p>
            <a:r>
              <a:rPr lang="en-US" dirty="0"/>
              <a:t>Section Title</a:t>
            </a:r>
            <a:br>
              <a:rPr lang="en-US" dirty="0"/>
            </a:br>
            <a:r>
              <a:rPr lang="en-US" dirty="0"/>
              <a:t>Divider Layout</a:t>
            </a:r>
          </a:p>
        </p:txBody>
      </p:sp>
      <p:sp>
        <p:nvSpPr>
          <p:cNvPr id="19" name="Text Placeholder 3">
            <a:extLst>
              <a:ext uri="{FF2B5EF4-FFF2-40B4-BE49-F238E27FC236}">
                <a16:creationId xmlns:a16="http://schemas.microsoft.com/office/drawing/2014/main" id="{8C663AEB-9E08-5746-8BDC-9D192E9D682B}"/>
              </a:ext>
            </a:extLst>
          </p:cNvPr>
          <p:cNvSpPr>
            <a:spLocks noGrp="1"/>
          </p:cNvSpPr>
          <p:nvPr>
            <p:ph type="body" sz="half" idx="2" hasCustomPrompt="1"/>
          </p:nvPr>
        </p:nvSpPr>
        <p:spPr>
          <a:xfrm>
            <a:off x="1396230" y="3657600"/>
            <a:ext cx="9144000" cy="2092568"/>
          </a:xfrm>
          <a:prstGeom prst="rect">
            <a:avLst/>
          </a:prstGeom>
        </p:spPr>
        <p:txBody>
          <a:bodyPr>
            <a:noAutofit/>
          </a:bodyPr>
          <a:lstStyle>
            <a:lvl1pPr marL="0" indent="0">
              <a:lnSpc>
                <a:spcPct val="100000"/>
              </a:lnSpc>
              <a:buNone/>
              <a:defRPr sz="2000" b="0" i="0">
                <a:solidFill>
                  <a:schemeClr val="accent6"/>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dirty="0"/>
              <a:t>Description of program might go here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r>
              <a:rPr lang="en-US" dirty="0" err="1"/>
              <a:t>sed</a:t>
            </a:r>
            <a:r>
              <a:rPr lang="en-US" dirty="0"/>
              <a:t> </a:t>
            </a:r>
            <a:r>
              <a:rPr lang="en-US" dirty="0" err="1"/>
              <a:t>diam</a:t>
            </a:r>
            <a:r>
              <a:rPr lang="en-US" dirty="0"/>
              <a:t>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a:t>
            </a:r>
          </a:p>
        </p:txBody>
      </p:sp>
    </p:spTree>
    <p:extLst>
      <p:ext uri="{BB962C8B-B14F-4D97-AF65-F5344CB8AC3E}">
        <p14:creationId xmlns:p14="http://schemas.microsoft.com/office/powerpoint/2010/main" val="22602846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Divider 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2E42C05-9D2B-6542-B366-8DA24F1DEBA0}"/>
              </a:ext>
            </a:extLst>
          </p:cNvPr>
          <p:cNvSpPr/>
          <p:nvPr userDrawn="1"/>
        </p:nvSpPr>
        <p:spPr>
          <a:xfrm>
            <a:off x="-1524" y="0"/>
            <a:ext cx="12193524" cy="33736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Placeholder 5">
            <a:extLst>
              <a:ext uri="{FF2B5EF4-FFF2-40B4-BE49-F238E27FC236}">
                <a16:creationId xmlns:a16="http://schemas.microsoft.com/office/drawing/2014/main" id="{4137650C-8EED-1444-8172-92974012208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5860" r="3391"/>
          <a:stretch/>
        </p:blipFill>
        <p:spPr>
          <a:xfrm>
            <a:off x="8114096" y="1"/>
            <a:ext cx="4077904" cy="3373656"/>
          </a:xfrm>
          <a:prstGeom prst="rect">
            <a:avLst/>
          </a:prstGeom>
        </p:spPr>
      </p:pic>
      <p:sp>
        <p:nvSpPr>
          <p:cNvPr id="17" name="Title 1">
            <a:extLst>
              <a:ext uri="{FF2B5EF4-FFF2-40B4-BE49-F238E27FC236}">
                <a16:creationId xmlns:a16="http://schemas.microsoft.com/office/drawing/2014/main" id="{EA6774B9-7EC6-864E-9952-54CD236A7C95}"/>
              </a:ext>
            </a:extLst>
          </p:cNvPr>
          <p:cNvSpPr>
            <a:spLocks noGrp="1"/>
          </p:cNvSpPr>
          <p:nvPr>
            <p:ph type="ctrTitle" hasCustomPrompt="1"/>
          </p:nvPr>
        </p:nvSpPr>
        <p:spPr>
          <a:xfrm>
            <a:off x="1396230" y="2130878"/>
            <a:ext cx="6506111" cy="949643"/>
          </a:xfrm>
          <a:prstGeom prst="rect">
            <a:avLst/>
          </a:prstGeom>
        </p:spPr>
        <p:txBody>
          <a:bodyPr anchor="b">
            <a:noAutofit/>
          </a:bodyPr>
          <a:lstStyle>
            <a:lvl1pPr algn="l">
              <a:defRPr sz="2800" b="0" i="0">
                <a:solidFill>
                  <a:schemeClr val="bg1"/>
                </a:solidFill>
                <a:latin typeface="Arial" panose="020B0604020202020204" pitchFamily="34" charset="0"/>
                <a:cs typeface="Arial" panose="020B0604020202020204" pitchFamily="34" charset="0"/>
              </a:defRPr>
            </a:lvl1pPr>
          </a:lstStyle>
          <a:p>
            <a:r>
              <a:rPr lang="en-US" dirty="0"/>
              <a:t>Section Title</a:t>
            </a:r>
            <a:br>
              <a:rPr lang="en-US" dirty="0"/>
            </a:br>
            <a:r>
              <a:rPr lang="en-US" dirty="0"/>
              <a:t>Divider Layout</a:t>
            </a:r>
          </a:p>
        </p:txBody>
      </p:sp>
      <p:sp>
        <p:nvSpPr>
          <p:cNvPr id="19" name="Text Placeholder 3">
            <a:extLst>
              <a:ext uri="{FF2B5EF4-FFF2-40B4-BE49-F238E27FC236}">
                <a16:creationId xmlns:a16="http://schemas.microsoft.com/office/drawing/2014/main" id="{8C663AEB-9E08-5746-8BDC-9D192E9D682B}"/>
              </a:ext>
            </a:extLst>
          </p:cNvPr>
          <p:cNvSpPr>
            <a:spLocks noGrp="1"/>
          </p:cNvSpPr>
          <p:nvPr>
            <p:ph type="body" sz="half" idx="2" hasCustomPrompt="1"/>
          </p:nvPr>
        </p:nvSpPr>
        <p:spPr>
          <a:xfrm>
            <a:off x="1396230" y="3657600"/>
            <a:ext cx="9144000" cy="2092568"/>
          </a:xfrm>
          <a:prstGeom prst="rect">
            <a:avLst/>
          </a:prstGeom>
        </p:spPr>
        <p:txBody>
          <a:bodyPr>
            <a:noAutofit/>
          </a:bodyPr>
          <a:lstStyle>
            <a:lvl1pPr marL="0" indent="0">
              <a:lnSpc>
                <a:spcPct val="100000"/>
              </a:lnSpc>
              <a:buNone/>
              <a:defRPr sz="2000" b="0" i="0">
                <a:solidFill>
                  <a:schemeClr val="accent6"/>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dirty="0"/>
              <a:t>Description of program might go here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r>
              <a:rPr lang="en-US" dirty="0" err="1"/>
              <a:t>sed</a:t>
            </a:r>
            <a:r>
              <a:rPr lang="en-US" dirty="0"/>
              <a:t> </a:t>
            </a:r>
            <a:r>
              <a:rPr lang="en-US" dirty="0" err="1"/>
              <a:t>diam</a:t>
            </a:r>
            <a:r>
              <a:rPr lang="en-US" dirty="0"/>
              <a:t>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a:t>
            </a:r>
          </a:p>
        </p:txBody>
      </p:sp>
    </p:spTree>
    <p:extLst>
      <p:ext uri="{BB962C8B-B14F-4D97-AF65-F5344CB8AC3E}">
        <p14:creationId xmlns:p14="http://schemas.microsoft.com/office/powerpoint/2010/main" val="34697480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Divider 3 - add pictur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2E42C05-9D2B-6542-B366-8DA24F1DEBA0}"/>
              </a:ext>
            </a:extLst>
          </p:cNvPr>
          <p:cNvSpPr/>
          <p:nvPr userDrawn="1"/>
        </p:nvSpPr>
        <p:spPr>
          <a:xfrm>
            <a:off x="-1524" y="0"/>
            <a:ext cx="12193524" cy="33736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Picture Placeholder 2">
            <a:extLst>
              <a:ext uri="{FF2B5EF4-FFF2-40B4-BE49-F238E27FC236}">
                <a16:creationId xmlns:a16="http://schemas.microsoft.com/office/drawing/2014/main" id="{560D26EA-C293-1F4B-B239-2B9A6E8143D3}"/>
              </a:ext>
            </a:extLst>
          </p:cNvPr>
          <p:cNvSpPr>
            <a:spLocks noGrp="1"/>
          </p:cNvSpPr>
          <p:nvPr>
            <p:ph type="pic" idx="10"/>
          </p:nvPr>
        </p:nvSpPr>
        <p:spPr>
          <a:xfrm>
            <a:off x="8114095" y="0"/>
            <a:ext cx="4077904" cy="3373657"/>
          </a:xfrm>
          <a:prstGeom prst="rect">
            <a:avLst/>
          </a:prstGeom>
          <a:solidFill>
            <a:schemeClr val="bg1">
              <a:lumMod val="9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7" name="Title 1">
            <a:extLst>
              <a:ext uri="{FF2B5EF4-FFF2-40B4-BE49-F238E27FC236}">
                <a16:creationId xmlns:a16="http://schemas.microsoft.com/office/drawing/2014/main" id="{EA6774B9-7EC6-864E-9952-54CD236A7C95}"/>
              </a:ext>
            </a:extLst>
          </p:cNvPr>
          <p:cNvSpPr>
            <a:spLocks noGrp="1"/>
          </p:cNvSpPr>
          <p:nvPr>
            <p:ph type="ctrTitle" hasCustomPrompt="1"/>
          </p:nvPr>
        </p:nvSpPr>
        <p:spPr>
          <a:xfrm>
            <a:off x="1396230" y="2130878"/>
            <a:ext cx="6506111" cy="949643"/>
          </a:xfrm>
          <a:prstGeom prst="rect">
            <a:avLst/>
          </a:prstGeom>
        </p:spPr>
        <p:txBody>
          <a:bodyPr anchor="b">
            <a:noAutofit/>
          </a:bodyPr>
          <a:lstStyle>
            <a:lvl1pPr algn="l">
              <a:defRPr sz="2800" b="0" i="0">
                <a:solidFill>
                  <a:schemeClr val="bg1"/>
                </a:solidFill>
                <a:latin typeface="Arial" panose="020B0604020202020204" pitchFamily="34" charset="0"/>
                <a:cs typeface="Arial" panose="020B0604020202020204" pitchFamily="34" charset="0"/>
              </a:defRPr>
            </a:lvl1pPr>
          </a:lstStyle>
          <a:p>
            <a:r>
              <a:rPr lang="en-US" dirty="0"/>
              <a:t>Section Title</a:t>
            </a:r>
            <a:br>
              <a:rPr lang="en-US" dirty="0"/>
            </a:br>
            <a:r>
              <a:rPr lang="en-US" dirty="0"/>
              <a:t>Divider Layout</a:t>
            </a:r>
          </a:p>
        </p:txBody>
      </p:sp>
      <p:sp>
        <p:nvSpPr>
          <p:cNvPr id="19" name="Text Placeholder 3">
            <a:extLst>
              <a:ext uri="{FF2B5EF4-FFF2-40B4-BE49-F238E27FC236}">
                <a16:creationId xmlns:a16="http://schemas.microsoft.com/office/drawing/2014/main" id="{8C663AEB-9E08-5746-8BDC-9D192E9D682B}"/>
              </a:ext>
            </a:extLst>
          </p:cNvPr>
          <p:cNvSpPr>
            <a:spLocks noGrp="1"/>
          </p:cNvSpPr>
          <p:nvPr>
            <p:ph type="body" sz="half" idx="2" hasCustomPrompt="1"/>
          </p:nvPr>
        </p:nvSpPr>
        <p:spPr>
          <a:xfrm>
            <a:off x="1396230" y="3657600"/>
            <a:ext cx="9144000" cy="2092568"/>
          </a:xfrm>
          <a:prstGeom prst="rect">
            <a:avLst/>
          </a:prstGeom>
        </p:spPr>
        <p:txBody>
          <a:bodyPr>
            <a:noAutofit/>
          </a:bodyPr>
          <a:lstStyle>
            <a:lvl1pPr marL="0" indent="0">
              <a:lnSpc>
                <a:spcPct val="100000"/>
              </a:lnSpc>
              <a:buNone/>
              <a:defRPr sz="2000" b="0" i="0">
                <a:solidFill>
                  <a:schemeClr val="accent6"/>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dirty="0"/>
              <a:t>Description of program might go here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r>
              <a:rPr lang="en-US" dirty="0" err="1"/>
              <a:t>sed</a:t>
            </a:r>
            <a:r>
              <a:rPr lang="en-US" dirty="0"/>
              <a:t> </a:t>
            </a:r>
            <a:r>
              <a:rPr lang="en-US" dirty="0" err="1"/>
              <a:t>diam</a:t>
            </a:r>
            <a:r>
              <a:rPr lang="en-US" dirty="0"/>
              <a:t>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a:t>
            </a:r>
          </a:p>
        </p:txBody>
      </p:sp>
    </p:spTree>
    <p:extLst>
      <p:ext uri="{BB962C8B-B14F-4D97-AF65-F5344CB8AC3E}">
        <p14:creationId xmlns:p14="http://schemas.microsoft.com/office/powerpoint/2010/main" val="10524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Section Title - add picture or insert">
    <p:spTree>
      <p:nvGrpSpPr>
        <p:cNvPr id="1" name=""/>
        <p:cNvGrpSpPr/>
        <p:nvPr/>
      </p:nvGrpSpPr>
      <p:grpSpPr>
        <a:xfrm>
          <a:off x="0" y="0"/>
          <a:ext cx="0" cy="0"/>
          <a:chOff x="0" y="0"/>
          <a:chExt cx="0" cy="0"/>
        </a:xfrm>
      </p:grpSpPr>
      <p:sp>
        <p:nvSpPr>
          <p:cNvPr id="22" name="Picture Placeholder 2">
            <a:extLst>
              <a:ext uri="{FF2B5EF4-FFF2-40B4-BE49-F238E27FC236}">
                <a16:creationId xmlns:a16="http://schemas.microsoft.com/office/drawing/2014/main" id="{F0771791-6B4A-454F-9372-296F62762D44}"/>
              </a:ext>
            </a:extLst>
          </p:cNvPr>
          <p:cNvSpPr>
            <a:spLocks noGrp="1"/>
          </p:cNvSpPr>
          <p:nvPr>
            <p:ph type="pic" idx="10"/>
          </p:nvPr>
        </p:nvSpPr>
        <p:spPr>
          <a:xfrm>
            <a:off x="7611206" y="1439681"/>
            <a:ext cx="3974124" cy="4375222"/>
          </a:xfrm>
          <a:prstGeom prst="rect">
            <a:avLst/>
          </a:prstGeom>
          <a:solidFill>
            <a:schemeClr val="bg1">
              <a:lumMod val="9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0" name="Rectangle 19">
            <a:extLst>
              <a:ext uri="{FF2B5EF4-FFF2-40B4-BE49-F238E27FC236}">
                <a16:creationId xmlns:a16="http://schemas.microsoft.com/office/drawing/2014/main" id="{A2E42C05-9D2B-6542-B366-8DA24F1DEBA0}"/>
              </a:ext>
            </a:extLst>
          </p:cNvPr>
          <p:cNvSpPr/>
          <p:nvPr userDrawn="1"/>
        </p:nvSpPr>
        <p:spPr>
          <a:xfrm>
            <a:off x="-1524" y="1"/>
            <a:ext cx="12193524" cy="109024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itle 1">
            <a:extLst>
              <a:ext uri="{FF2B5EF4-FFF2-40B4-BE49-F238E27FC236}">
                <a16:creationId xmlns:a16="http://schemas.microsoft.com/office/drawing/2014/main" id="{EA6774B9-7EC6-864E-9952-54CD236A7C95}"/>
              </a:ext>
            </a:extLst>
          </p:cNvPr>
          <p:cNvSpPr>
            <a:spLocks noGrp="1"/>
          </p:cNvSpPr>
          <p:nvPr>
            <p:ph type="ctrTitle" hasCustomPrompt="1"/>
          </p:nvPr>
        </p:nvSpPr>
        <p:spPr>
          <a:xfrm>
            <a:off x="1396230" y="427982"/>
            <a:ext cx="9144000" cy="451249"/>
          </a:xfrm>
          <a:prstGeom prst="rect">
            <a:avLst/>
          </a:prstGeom>
        </p:spPr>
        <p:txBody>
          <a:bodyPr anchor="b">
            <a:noAutofit/>
          </a:bodyPr>
          <a:lstStyle>
            <a:lvl1pPr algn="l">
              <a:defRPr sz="2800" b="0" i="0">
                <a:solidFill>
                  <a:schemeClr val="bg1"/>
                </a:solidFill>
                <a:latin typeface="Arial" panose="020B0604020202020204" pitchFamily="34" charset="0"/>
                <a:cs typeface="Arial" panose="020B0604020202020204" pitchFamily="34" charset="0"/>
              </a:defRPr>
            </a:lvl1pPr>
          </a:lstStyle>
          <a:p>
            <a:r>
              <a:rPr lang="en-US" dirty="0"/>
              <a:t>Topic Title About This Length </a:t>
            </a:r>
          </a:p>
        </p:txBody>
      </p:sp>
      <p:cxnSp>
        <p:nvCxnSpPr>
          <p:cNvPr id="16" name="Straight Connector 15">
            <a:extLst>
              <a:ext uri="{FF2B5EF4-FFF2-40B4-BE49-F238E27FC236}">
                <a16:creationId xmlns:a16="http://schemas.microsoft.com/office/drawing/2014/main" id="{C6F7DB34-BFA4-EA47-9F18-3B2D3C2EFA01}"/>
              </a:ext>
            </a:extLst>
          </p:cNvPr>
          <p:cNvCxnSpPr/>
          <p:nvPr userDrawn="1"/>
        </p:nvCxnSpPr>
        <p:spPr>
          <a:xfrm flipV="1">
            <a:off x="1205464" y="243191"/>
            <a:ext cx="0" cy="241246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 Placeholder 3">
            <a:extLst>
              <a:ext uri="{FF2B5EF4-FFF2-40B4-BE49-F238E27FC236}">
                <a16:creationId xmlns:a16="http://schemas.microsoft.com/office/drawing/2014/main" id="{35EF1015-71D5-E142-80AE-622693A1EE84}"/>
              </a:ext>
            </a:extLst>
          </p:cNvPr>
          <p:cNvSpPr>
            <a:spLocks noGrp="1"/>
          </p:cNvSpPr>
          <p:nvPr>
            <p:ph type="body" sz="half" idx="2" hasCustomPrompt="1"/>
          </p:nvPr>
        </p:nvSpPr>
        <p:spPr>
          <a:xfrm>
            <a:off x="1396230" y="1428814"/>
            <a:ext cx="5699162" cy="3811588"/>
          </a:xfrm>
          <a:prstGeom prst="rect">
            <a:avLst/>
          </a:prstGeom>
        </p:spPr>
        <p:txBody>
          <a:bodyPr>
            <a:normAutofit/>
          </a:bodyPr>
          <a:lstStyle>
            <a:lvl1pPr marL="0" indent="0">
              <a:lnSpc>
                <a:spcPct val="100000"/>
              </a:lnSpc>
              <a:buNone/>
              <a:defRPr sz="2000" b="0" i="0">
                <a:solidFill>
                  <a:schemeClr val="accent6"/>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dirty="0"/>
              <a:t>Description of program might go here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r>
              <a:rPr lang="en-US" dirty="0" err="1"/>
              <a:t>sed</a:t>
            </a:r>
            <a:r>
              <a:rPr lang="en-US" dirty="0"/>
              <a:t> </a:t>
            </a:r>
            <a:r>
              <a:rPr lang="en-US" dirty="0" err="1"/>
              <a:t>diam</a:t>
            </a:r>
            <a:r>
              <a:rPr lang="en-US" dirty="0"/>
              <a:t>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r>
              <a:rPr lang="en-US" dirty="0" err="1"/>
              <a:t>consequat</a:t>
            </a:r>
            <a:r>
              <a:rPr lang="en-US" dirty="0"/>
              <a:t>.</a:t>
            </a:r>
          </a:p>
        </p:txBody>
      </p:sp>
    </p:spTree>
    <p:extLst>
      <p:ext uri="{BB962C8B-B14F-4D97-AF65-F5344CB8AC3E}">
        <p14:creationId xmlns:p14="http://schemas.microsoft.com/office/powerpoint/2010/main" val="15418457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ection Titl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2E42C05-9D2B-6542-B366-8DA24F1DEBA0}"/>
              </a:ext>
            </a:extLst>
          </p:cNvPr>
          <p:cNvSpPr/>
          <p:nvPr userDrawn="1"/>
        </p:nvSpPr>
        <p:spPr>
          <a:xfrm>
            <a:off x="-1524" y="1"/>
            <a:ext cx="12193524" cy="109024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itle 1">
            <a:extLst>
              <a:ext uri="{FF2B5EF4-FFF2-40B4-BE49-F238E27FC236}">
                <a16:creationId xmlns:a16="http://schemas.microsoft.com/office/drawing/2014/main" id="{EA6774B9-7EC6-864E-9952-54CD236A7C95}"/>
              </a:ext>
            </a:extLst>
          </p:cNvPr>
          <p:cNvSpPr>
            <a:spLocks noGrp="1"/>
          </p:cNvSpPr>
          <p:nvPr>
            <p:ph type="ctrTitle" hasCustomPrompt="1"/>
          </p:nvPr>
        </p:nvSpPr>
        <p:spPr>
          <a:xfrm>
            <a:off x="1396230" y="427982"/>
            <a:ext cx="9144000" cy="451249"/>
          </a:xfrm>
          <a:prstGeom prst="rect">
            <a:avLst/>
          </a:prstGeom>
        </p:spPr>
        <p:txBody>
          <a:bodyPr anchor="b">
            <a:noAutofit/>
          </a:bodyPr>
          <a:lstStyle>
            <a:lvl1pPr algn="l">
              <a:defRPr sz="2800" b="0" i="0">
                <a:solidFill>
                  <a:schemeClr val="bg1"/>
                </a:solidFill>
                <a:latin typeface="Arial" panose="020B0604020202020204" pitchFamily="34" charset="0"/>
                <a:cs typeface="Arial" panose="020B0604020202020204" pitchFamily="34" charset="0"/>
              </a:defRPr>
            </a:lvl1pPr>
          </a:lstStyle>
          <a:p>
            <a:r>
              <a:rPr lang="en-US" dirty="0"/>
              <a:t>Topic Title About This Length </a:t>
            </a:r>
          </a:p>
        </p:txBody>
      </p:sp>
      <p:cxnSp>
        <p:nvCxnSpPr>
          <p:cNvPr id="16" name="Straight Connector 15">
            <a:extLst>
              <a:ext uri="{FF2B5EF4-FFF2-40B4-BE49-F238E27FC236}">
                <a16:creationId xmlns:a16="http://schemas.microsoft.com/office/drawing/2014/main" id="{C6F7DB34-BFA4-EA47-9F18-3B2D3C2EFA01}"/>
              </a:ext>
            </a:extLst>
          </p:cNvPr>
          <p:cNvCxnSpPr/>
          <p:nvPr userDrawn="1"/>
        </p:nvCxnSpPr>
        <p:spPr>
          <a:xfrm flipV="1">
            <a:off x="1205464" y="243191"/>
            <a:ext cx="0" cy="2412460"/>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2">
            <a:extLst>
              <a:ext uri="{FF2B5EF4-FFF2-40B4-BE49-F238E27FC236}">
                <a16:creationId xmlns:a16="http://schemas.microsoft.com/office/drawing/2014/main" id="{C6266839-3768-1640-AAC7-EC1829D980FB}"/>
              </a:ext>
            </a:extLst>
          </p:cNvPr>
          <p:cNvSpPr>
            <a:spLocks noGrp="1"/>
          </p:cNvSpPr>
          <p:nvPr>
            <p:ph idx="1" hasCustomPrompt="1"/>
          </p:nvPr>
        </p:nvSpPr>
        <p:spPr>
          <a:xfrm>
            <a:off x="1396230" y="1428814"/>
            <a:ext cx="9972224" cy="4459479"/>
          </a:xfrm>
          <a:prstGeom prst="rect">
            <a:avLst/>
          </a:prstGeom>
        </p:spPr>
        <p:txBody>
          <a:bodyPr>
            <a:normAutofit/>
          </a:bodyPr>
          <a:lstStyle>
            <a:lvl1pPr marL="342900" indent="-342900">
              <a:buSzPct val="85000"/>
              <a:buFont typeface="Wingdings" panose="05000000000000000000" pitchFamily="2" charset="2"/>
              <a:buChar char="§"/>
              <a:defRPr sz="2000" b="0" i="0">
                <a:solidFill>
                  <a:schemeClr val="accent6"/>
                </a:solidFill>
                <a:latin typeface="Arial" panose="020B0604020202020204" pitchFamily="34" charset="0"/>
                <a:cs typeface="Arial" panose="020B0604020202020204" pitchFamily="34" charset="0"/>
              </a:defRPr>
            </a:lvl1pPr>
            <a:lvl2pPr marL="685800" marR="0" indent="-228600" algn="l" defTabSz="914400" rtl="0" eaLnBrk="1" fontAlgn="auto" latinLnBrk="0" hangingPunct="1">
              <a:lnSpc>
                <a:spcPct val="90000"/>
              </a:lnSpc>
              <a:spcBef>
                <a:spcPts val="500"/>
              </a:spcBef>
              <a:spcAft>
                <a:spcPts val="0"/>
              </a:spcAft>
              <a:buClrTx/>
              <a:buSzPct val="85000"/>
              <a:buFont typeface="Proxima Nova Light" panose="02000506030000020004" pitchFamily="2" charset="0"/>
              <a:buChar char="–"/>
              <a:tabLst/>
              <a:defRPr sz="2000" b="0" i="0">
                <a:solidFill>
                  <a:schemeClr val="accent6"/>
                </a:solidFill>
                <a:latin typeface="Arial" panose="020B0604020202020204" pitchFamily="34" charset="0"/>
                <a:cs typeface="Arial" panose="020B0604020202020204" pitchFamily="34" charset="0"/>
              </a:defRPr>
            </a:lvl2pPr>
            <a:lvl3pPr marL="914400" indent="0">
              <a:buNone/>
              <a:defRPr b="0" i="0">
                <a:solidFill>
                  <a:srgbClr val="150221"/>
                </a:solidFill>
                <a:latin typeface="Proxima Nova A Thin" panose="02000506030000020004" pitchFamily="2" charset="0"/>
              </a:defRPr>
            </a:lvl3pPr>
            <a:lvl4pPr>
              <a:defRPr b="0" i="0">
                <a:solidFill>
                  <a:srgbClr val="150221"/>
                </a:solidFill>
                <a:latin typeface="Gibson Light" panose="02000000000000000000" pitchFamily="2" charset="77"/>
              </a:defRPr>
            </a:lvl4pPr>
            <a:lvl5pPr>
              <a:defRPr b="0" i="0">
                <a:solidFill>
                  <a:srgbClr val="150221"/>
                </a:solidFill>
                <a:latin typeface="Gibson Light" panose="02000000000000000000" pitchFamily="2" charset="77"/>
              </a:defRPr>
            </a:lvl5pPr>
          </a:lstStyle>
          <a:p>
            <a:pPr lvl="0"/>
            <a:r>
              <a:rPr lang="en-US" dirty="0"/>
              <a:t>Introduction to  a series of bullets points to make important points about the program or to a series of bullets points to make important points about the program or whatever you feel is important to say here.</a:t>
            </a:r>
          </a:p>
          <a:p>
            <a:pPr lvl="1"/>
            <a:r>
              <a:rPr lang="en-US" dirty="0"/>
              <a:t>Text is here</a:t>
            </a:r>
            <a:br>
              <a:rPr lang="en-US" dirty="0"/>
            </a:br>
            <a:endParaRPr lang="en-US" dirty="0"/>
          </a:p>
          <a:p>
            <a:pPr lvl="0"/>
            <a:r>
              <a:rPr lang="en-US" dirty="0"/>
              <a:t>Introduction to  a series of bullets points to make important points about the program or to a series of bullets points to make important points about the program or whatever you feel is important to say here.</a:t>
            </a:r>
          </a:p>
          <a:p>
            <a:pPr lvl="1"/>
            <a:r>
              <a:rPr lang="en-US" dirty="0"/>
              <a:t>Text is here</a:t>
            </a:r>
            <a:br>
              <a:rPr lang="en-US" dirty="0"/>
            </a:br>
            <a:endParaRPr lang="en-US" dirty="0"/>
          </a:p>
          <a:p>
            <a:pPr lvl="0"/>
            <a:r>
              <a:rPr lang="en-US" dirty="0"/>
              <a:t>Introduction to  a series of bullets points to make important points about the program or to a series of bullets points to make important points about the program or whatever you feel is important to say here.</a:t>
            </a:r>
          </a:p>
        </p:txBody>
      </p:sp>
    </p:spTree>
    <p:extLst>
      <p:ext uri="{BB962C8B-B14F-4D97-AF65-F5344CB8AC3E}">
        <p14:creationId xmlns:p14="http://schemas.microsoft.com/office/powerpoint/2010/main" val="29045291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Slide - add picture or insert">
    <p:spTree>
      <p:nvGrpSpPr>
        <p:cNvPr id="1" name=""/>
        <p:cNvGrpSpPr/>
        <p:nvPr/>
      </p:nvGrpSpPr>
      <p:grpSpPr>
        <a:xfrm>
          <a:off x="0" y="0"/>
          <a:ext cx="0" cy="0"/>
          <a:chOff x="0" y="0"/>
          <a:chExt cx="0" cy="0"/>
        </a:xfrm>
      </p:grpSpPr>
      <p:sp>
        <p:nvSpPr>
          <p:cNvPr id="26" name="Picture Placeholder 2">
            <a:extLst>
              <a:ext uri="{FF2B5EF4-FFF2-40B4-BE49-F238E27FC236}">
                <a16:creationId xmlns:a16="http://schemas.microsoft.com/office/drawing/2014/main" id="{B6310ABD-CBF5-8F4E-9E70-319A0E90437F}"/>
              </a:ext>
            </a:extLst>
          </p:cNvPr>
          <p:cNvSpPr>
            <a:spLocks noGrp="1"/>
          </p:cNvSpPr>
          <p:nvPr>
            <p:ph type="pic" idx="10"/>
          </p:nvPr>
        </p:nvSpPr>
        <p:spPr>
          <a:xfrm>
            <a:off x="7611206" y="1439681"/>
            <a:ext cx="3974124" cy="4375222"/>
          </a:xfrm>
          <a:prstGeom prst="rect">
            <a:avLst/>
          </a:prstGeom>
          <a:solidFill>
            <a:schemeClr val="bg1">
              <a:lumMod val="9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7" name="Title 1">
            <a:extLst>
              <a:ext uri="{FF2B5EF4-FFF2-40B4-BE49-F238E27FC236}">
                <a16:creationId xmlns:a16="http://schemas.microsoft.com/office/drawing/2014/main" id="{EA6774B9-7EC6-864E-9952-54CD236A7C95}"/>
              </a:ext>
            </a:extLst>
          </p:cNvPr>
          <p:cNvSpPr>
            <a:spLocks noGrp="1"/>
          </p:cNvSpPr>
          <p:nvPr>
            <p:ph type="ctrTitle" hasCustomPrompt="1"/>
          </p:nvPr>
        </p:nvSpPr>
        <p:spPr>
          <a:xfrm>
            <a:off x="1396230" y="427982"/>
            <a:ext cx="9144000" cy="451249"/>
          </a:xfrm>
          <a:prstGeom prst="rect">
            <a:avLst/>
          </a:prstGeom>
        </p:spPr>
        <p:txBody>
          <a:bodyPr anchor="b">
            <a:noAutofit/>
          </a:bodyPr>
          <a:lstStyle>
            <a:lvl1pPr algn="l">
              <a:defRPr sz="2800" b="0" i="0">
                <a:solidFill>
                  <a:schemeClr val="accent6"/>
                </a:solidFill>
                <a:latin typeface="Arial" panose="020B0604020202020204" pitchFamily="34" charset="0"/>
                <a:cs typeface="Arial" panose="020B0604020202020204" pitchFamily="34" charset="0"/>
              </a:defRPr>
            </a:lvl1pPr>
          </a:lstStyle>
          <a:p>
            <a:r>
              <a:rPr lang="en-US" dirty="0"/>
              <a:t>Page Title Topic Continued</a:t>
            </a:r>
          </a:p>
        </p:txBody>
      </p:sp>
      <p:cxnSp>
        <p:nvCxnSpPr>
          <p:cNvPr id="16" name="Straight Connector 15">
            <a:extLst>
              <a:ext uri="{FF2B5EF4-FFF2-40B4-BE49-F238E27FC236}">
                <a16:creationId xmlns:a16="http://schemas.microsoft.com/office/drawing/2014/main" id="{C6F7DB34-BFA4-EA47-9F18-3B2D3C2EFA01}"/>
              </a:ext>
            </a:extLst>
          </p:cNvPr>
          <p:cNvCxnSpPr/>
          <p:nvPr userDrawn="1"/>
        </p:nvCxnSpPr>
        <p:spPr>
          <a:xfrm flipV="1">
            <a:off x="1205464" y="243191"/>
            <a:ext cx="0" cy="2412460"/>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AF7E0925-4366-4240-A1BE-1952A2440266}"/>
              </a:ext>
            </a:extLst>
          </p:cNvPr>
          <p:cNvSpPr>
            <a:spLocks noGrp="1"/>
          </p:cNvSpPr>
          <p:nvPr>
            <p:ph type="body" sz="half" idx="2" hasCustomPrompt="1"/>
          </p:nvPr>
        </p:nvSpPr>
        <p:spPr>
          <a:xfrm>
            <a:off x="1396230" y="1428813"/>
            <a:ext cx="5699162" cy="4321355"/>
          </a:xfrm>
          <a:prstGeom prst="rect">
            <a:avLst/>
          </a:prstGeom>
        </p:spPr>
        <p:txBody>
          <a:bodyPr>
            <a:noAutofit/>
          </a:bodyPr>
          <a:lstStyle>
            <a:lvl1pPr marL="0" indent="0">
              <a:lnSpc>
                <a:spcPct val="100000"/>
              </a:lnSpc>
              <a:buNone/>
              <a:defRPr sz="2000" b="0" i="0">
                <a:solidFill>
                  <a:schemeClr val="accent6"/>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dirty="0"/>
              <a:t>Description of program might go here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r>
              <a:rPr lang="en-US" dirty="0" err="1"/>
              <a:t>sed</a:t>
            </a:r>
            <a:r>
              <a:rPr lang="en-US" dirty="0"/>
              <a:t> </a:t>
            </a:r>
            <a:r>
              <a:rPr lang="en-US" dirty="0" err="1"/>
              <a:t>diam</a:t>
            </a:r>
            <a:r>
              <a:rPr lang="en-US" dirty="0"/>
              <a:t>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a:t>
            </a:r>
          </a:p>
          <a:p>
            <a:endParaRPr lang="en-US" dirty="0"/>
          </a:p>
          <a:p>
            <a:r>
              <a:rPr lang="en-US" dirty="0"/>
              <a:t>Magna </a:t>
            </a:r>
            <a:r>
              <a:rPr lang="en-US" dirty="0" err="1"/>
              <a:t>aliquam</a:t>
            </a:r>
            <a:r>
              <a:rPr lang="en-US" dirty="0"/>
              <a:t> </a:t>
            </a:r>
            <a:r>
              <a:rPr lang="en-US" dirty="0" err="1"/>
              <a:t>erat</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p>
        </p:txBody>
      </p:sp>
    </p:spTree>
    <p:extLst>
      <p:ext uri="{BB962C8B-B14F-4D97-AF65-F5344CB8AC3E}">
        <p14:creationId xmlns:p14="http://schemas.microsoft.com/office/powerpoint/2010/main" val="40962047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Slide Typical">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EA6774B9-7EC6-864E-9952-54CD236A7C95}"/>
              </a:ext>
            </a:extLst>
          </p:cNvPr>
          <p:cNvSpPr>
            <a:spLocks noGrp="1"/>
          </p:cNvSpPr>
          <p:nvPr>
            <p:ph type="ctrTitle" hasCustomPrompt="1"/>
          </p:nvPr>
        </p:nvSpPr>
        <p:spPr>
          <a:xfrm>
            <a:off x="1396230" y="427982"/>
            <a:ext cx="9144000" cy="451249"/>
          </a:xfrm>
          <a:prstGeom prst="rect">
            <a:avLst/>
          </a:prstGeom>
        </p:spPr>
        <p:txBody>
          <a:bodyPr anchor="b">
            <a:noAutofit/>
          </a:bodyPr>
          <a:lstStyle>
            <a:lvl1pPr algn="l">
              <a:defRPr sz="2800" b="0" i="0">
                <a:solidFill>
                  <a:schemeClr val="accent6"/>
                </a:solidFill>
                <a:latin typeface="Arial" panose="020B0604020202020204" pitchFamily="34" charset="0"/>
                <a:cs typeface="Arial" panose="020B0604020202020204" pitchFamily="34" charset="0"/>
              </a:defRPr>
            </a:lvl1pPr>
          </a:lstStyle>
          <a:p>
            <a:r>
              <a:rPr lang="en-US" dirty="0"/>
              <a:t>Page Title Topic Continued</a:t>
            </a:r>
          </a:p>
        </p:txBody>
      </p:sp>
      <p:cxnSp>
        <p:nvCxnSpPr>
          <p:cNvPr id="16" name="Straight Connector 15">
            <a:extLst>
              <a:ext uri="{FF2B5EF4-FFF2-40B4-BE49-F238E27FC236}">
                <a16:creationId xmlns:a16="http://schemas.microsoft.com/office/drawing/2014/main" id="{C6F7DB34-BFA4-EA47-9F18-3B2D3C2EFA01}"/>
              </a:ext>
            </a:extLst>
          </p:cNvPr>
          <p:cNvCxnSpPr/>
          <p:nvPr userDrawn="1"/>
        </p:nvCxnSpPr>
        <p:spPr>
          <a:xfrm flipV="1">
            <a:off x="1205464" y="243191"/>
            <a:ext cx="0" cy="2412460"/>
          </a:xfrm>
          <a:prstGeom prst="line">
            <a:avLst/>
          </a:prstGeom>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BCF60ACC-01D8-D74A-A59F-79FE2FA96177}"/>
              </a:ext>
            </a:extLst>
          </p:cNvPr>
          <p:cNvSpPr>
            <a:spLocks noGrp="1"/>
          </p:cNvSpPr>
          <p:nvPr>
            <p:ph idx="1" hasCustomPrompt="1"/>
          </p:nvPr>
        </p:nvSpPr>
        <p:spPr>
          <a:xfrm>
            <a:off x="1396230" y="1428814"/>
            <a:ext cx="9972224" cy="4459479"/>
          </a:xfrm>
          <a:prstGeom prst="rect">
            <a:avLst/>
          </a:prstGeom>
        </p:spPr>
        <p:txBody>
          <a:bodyPr>
            <a:normAutofit/>
          </a:bodyPr>
          <a:lstStyle>
            <a:lvl1pPr marL="342900" indent="-342900">
              <a:buSzPct val="85000"/>
              <a:buFont typeface="Wingdings" panose="05000000000000000000" pitchFamily="2" charset="2"/>
              <a:buChar char="§"/>
              <a:defRPr sz="2000" b="0" i="0">
                <a:solidFill>
                  <a:schemeClr val="accent6"/>
                </a:solidFill>
                <a:latin typeface="Arial" panose="020B0604020202020204" pitchFamily="34" charset="0"/>
                <a:cs typeface="Arial" panose="020B0604020202020204" pitchFamily="34" charset="0"/>
              </a:defRPr>
            </a:lvl1pPr>
            <a:lvl2pPr marL="685800" marR="0" indent="-228600" algn="l" defTabSz="914400" rtl="0" eaLnBrk="1" fontAlgn="auto" latinLnBrk="0" hangingPunct="1">
              <a:lnSpc>
                <a:spcPct val="90000"/>
              </a:lnSpc>
              <a:spcBef>
                <a:spcPts val="500"/>
              </a:spcBef>
              <a:spcAft>
                <a:spcPts val="0"/>
              </a:spcAft>
              <a:buClrTx/>
              <a:buSzPct val="85000"/>
              <a:buFont typeface="Proxima Nova Light" panose="02000506030000020004" pitchFamily="2" charset="0"/>
              <a:buChar char="–"/>
              <a:tabLst/>
              <a:defRPr sz="2000" b="0" i="0">
                <a:solidFill>
                  <a:schemeClr val="accent6"/>
                </a:solidFill>
                <a:latin typeface="Arial" panose="020B0604020202020204" pitchFamily="34" charset="0"/>
                <a:cs typeface="Arial" panose="020B0604020202020204" pitchFamily="34" charset="0"/>
              </a:defRPr>
            </a:lvl2pPr>
            <a:lvl3pPr marL="914400" indent="0">
              <a:buNone/>
              <a:defRPr b="0" i="0">
                <a:solidFill>
                  <a:srgbClr val="150221"/>
                </a:solidFill>
                <a:latin typeface="Proxima Nova A Thin" panose="02000506030000020004" pitchFamily="2" charset="0"/>
              </a:defRPr>
            </a:lvl3pPr>
            <a:lvl4pPr>
              <a:defRPr b="0" i="0">
                <a:solidFill>
                  <a:srgbClr val="150221"/>
                </a:solidFill>
                <a:latin typeface="Gibson Light" panose="02000000000000000000" pitchFamily="2" charset="77"/>
              </a:defRPr>
            </a:lvl4pPr>
            <a:lvl5pPr>
              <a:defRPr b="0" i="0">
                <a:solidFill>
                  <a:srgbClr val="150221"/>
                </a:solidFill>
                <a:latin typeface="Gibson Light" panose="02000000000000000000" pitchFamily="2" charset="77"/>
              </a:defRPr>
            </a:lvl5pPr>
          </a:lstStyle>
          <a:p>
            <a:pPr lvl="0"/>
            <a:r>
              <a:rPr lang="en-US" dirty="0"/>
              <a:t>Introduction to  a series of bullets points to make important points about the program or to a series of bullets points to make important points about the program or whatever you feel is important to say here.</a:t>
            </a:r>
          </a:p>
          <a:p>
            <a:pPr lvl="1"/>
            <a:r>
              <a:rPr lang="en-US" dirty="0"/>
              <a:t>Text is here</a:t>
            </a:r>
            <a:br>
              <a:rPr lang="en-US" dirty="0"/>
            </a:br>
            <a:endParaRPr lang="en-US" dirty="0"/>
          </a:p>
          <a:p>
            <a:pPr lvl="0"/>
            <a:r>
              <a:rPr lang="en-US" dirty="0"/>
              <a:t>Introduction to  a series of bullets points to make important points about the program or to a series of bullets points to make important points about the program or whatever you feel is important to say here.</a:t>
            </a:r>
          </a:p>
          <a:p>
            <a:pPr lvl="1"/>
            <a:r>
              <a:rPr lang="en-US" dirty="0"/>
              <a:t>Text is here</a:t>
            </a:r>
            <a:br>
              <a:rPr lang="en-US" dirty="0"/>
            </a:br>
            <a:endParaRPr lang="en-US" dirty="0"/>
          </a:p>
          <a:p>
            <a:pPr lvl="0"/>
            <a:r>
              <a:rPr lang="en-US" dirty="0"/>
              <a:t>Introduction to  a series of bullets points to make important points about the program or to a series of bullets points to make important points about the program or whatever you feel is important to say here.</a:t>
            </a:r>
          </a:p>
        </p:txBody>
      </p:sp>
    </p:spTree>
    <p:extLst>
      <p:ext uri="{BB962C8B-B14F-4D97-AF65-F5344CB8AC3E}">
        <p14:creationId xmlns:p14="http://schemas.microsoft.com/office/powerpoint/2010/main" val="42048822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6/23/2020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933731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6/23/2020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781947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E573315-2D77-4D5E-BB0A-5B1D5279544D}" type="datetimeFigureOut">
              <a:rPr lang="en-US" smtClean="0"/>
              <a:t>6/23/2020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7EF1445-4427-4B44-B0E3-1C6151559145}" type="slidenum">
              <a:rPr lang="en-US" smtClean="0"/>
              <a:t>‹#›</a:t>
            </a:fld>
            <a:endParaRPr lang="en-US" dirty="0"/>
          </a:p>
        </p:txBody>
      </p:sp>
    </p:spTree>
    <p:extLst>
      <p:ext uri="{BB962C8B-B14F-4D97-AF65-F5344CB8AC3E}">
        <p14:creationId xmlns:p14="http://schemas.microsoft.com/office/powerpoint/2010/main" val="1676706886"/>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6/23/2020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445529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6/23/2020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38895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6/23/2020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966146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6/23/2020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251739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6/23/2020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3632260379"/>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 id="2147483713" r:id="rId15"/>
    <p:sldLayoutId id="2147483670" r:id="rId16"/>
    <p:sldLayoutId id="2147483679" r:id="rId17"/>
    <p:sldLayoutId id="2147483675" r:id="rId18"/>
    <p:sldLayoutId id="2147483676" r:id="rId19"/>
    <p:sldLayoutId id="2147483649" r:id="rId20"/>
    <p:sldLayoutId id="2147483677" r:id="rId21"/>
    <p:sldLayoutId id="2147483678" r:id="rId22"/>
    <p:sldLayoutId id="2147483671" r:id="rId23"/>
    <p:sldLayoutId id="2147483674" r:id="rId24"/>
    <p:sldLayoutId id="2147483672" r:id="rId25"/>
    <p:sldLayoutId id="2147483673"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tags" Target="../tags/tag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FB946D7-1CA4-446E-8795-007CACFDEB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192416F2-BC84-4D7C-80C6-6296C10C3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795338" y="981075"/>
            <a:ext cx="10601325" cy="4552949"/>
          </a:xfrm>
          <a:prstGeom prst="rect">
            <a:avLst/>
          </a:prstGeom>
          <a:solidFill>
            <a:schemeClr val="bg1"/>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Title 2">
            <a:extLst>
              <a:ext uri="{FF2B5EF4-FFF2-40B4-BE49-F238E27FC236}">
                <a16:creationId xmlns:a16="http://schemas.microsoft.com/office/drawing/2014/main" id="{04BC72B8-B212-DF43-95FF-0B3001B6FB67}"/>
              </a:ext>
            </a:extLst>
          </p:cNvPr>
          <p:cNvSpPr>
            <a:spLocks noGrp="1"/>
          </p:cNvSpPr>
          <p:nvPr>
            <p:ph type="ctrTitle"/>
          </p:nvPr>
        </p:nvSpPr>
        <p:spPr>
          <a:xfrm>
            <a:off x="1537097" y="1428750"/>
            <a:ext cx="9117807" cy="2105026"/>
          </a:xfrm>
        </p:spPr>
        <p:txBody>
          <a:bodyPr vert="horz" lIns="91440" tIns="45720" rIns="91440" bIns="45720" rtlCol="0">
            <a:normAutofit/>
          </a:bodyPr>
          <a:lstStyle/>
          <a:p>
            <a:r>
              <a:rPr lang="en-US" sz="4700">
                <a:latin typeface="+mj-lt"/>
                <a:cs typeface="+mj-cs"/>
              </a:rPr>
              <a:t>Addressing Microaggressions in Academic Health: A Toolkit for Action</a:t>
            </a:r>
          </a:p>
        </p:txBody>
      </p:sp>
      <p:cxnSp>
        <p:nvCxnSpPr>
          <p:cNvPr id="12" name="Straight Connector 11">
            <a:extLst>
              <a:ext uri="{FF2B5EF4-FFF2-40B4-BE49-F238E27FC236}">
                <a16:creationId xmlns:a16="http://schemas.microsoft.com/office/drawing/2014/main" id="{2330623A-AB89-4E04-AC9A-2BAFBF85AE3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52800" y="3771366"/>
            <a:ext cx="5486400" cy="0"/>
          </a:xfrm>
          <a:prstGeom prst="line">
            <a:avLst/>
          </a:prstGeom>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47051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pattFill prst="pct30">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prstGeom prst="rect">
            <a:avLst/>
          </a:prstGeom>
        </p:spPr>
        <p:txBody>
          <a:bodyPr/>
          <a:lstStyle/>
          <a:p>
            <a:r>
              <a:rPr lang="en-US" b="1" dirty="0">
                <a:solidFill>
                  <a:schemeClr val="tx1"/>
                </a:solidFill>
              </a:rPr>
              <a:t>Roles in Microaggressions Scenarios</a:t>
            </a:r>
          </a:p>
        </p:txBody>
      </p:sp>
      <p:sp>
        <p:nvSpPr>
          <p:cNvPr id="4" name="Isosceles Triangle 3"/>
          <p:cNvSpPr/>
          <p:nvPr/>
        </p:nvSpPr>
        <p:spPr>
          <a:xfrm>
            <a:off x="4427631" y="2035672"/>
            <a:ext cx="3336737" cy="2692610"/>
          </a:xfrm>
          <a:prstGeom prst="triangle">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5371858" y="1227852"/>
            <a:ext cx="1444752" cy="664912"/>
          </a:xfrm>
          <a:prstGeom prst="rect">
            <a:avLst/>
          </a:prstGeom>
          <a:solidFill>
            <a:schemeClr val="accent1">
              <a:lumMod val="60000"/>
              <a:lumOff val="40000"/>
            </a:schemeClr>
          </a:solidFill>
          <a:ln>
            <a:solidFill>
              <a:schemeClr val="tx1"/>
            </a:solidFill>
          </a:ln>
        </p:spPr>
        <p:txBody>
          <a:bodyPr wrap="square" rtlCol="0">
            <a:spAutoFit/>
          </a:bodyPr>
          <a:lstStyle/>
          <a:p>
            <a:pPr algn="ctr"/>
            <a:r>
              <a:rPr lang="en-US" b="1" dirty="0"/>
              <a:t>Recipient</a:t>
            </a:r>
          </a:p>
          <a:p>
            <a:pPr algn="ctr"/>
            <a:r>
              <a:rPr lang="en-US" b="1" dirty="0"/>
              <a:t>ACTION</a:t>
            </a:r>
          </a:p>
        </p:txBody>
      </p:sp>
      <p:sp>
        <p:nvSpPr>
          <p:cNvPr id="6" name="TextBox 5"/>
          <p:cNvSpPr txBox="1"/>
          <p:nvPr/>
        </p:nvSpPr>
        <p:spPr>
          <a:xfrm>
            <a:off x="3570691" y="4855354"/>
            <a:ext cx="1443613" cy="664912"/>
          </a:xfrm>
          <a:prstGeom prst="rect">
            <a:avLst/>
          </a:prstGeom>
          <a:solidFill>
            <a:schemeClr val="accent1">
              <a:lumMod val="60000"/>
              <a:lumOff val="40000"/>
            </a:schemeClr>
          </a:solidFill>
          <a:ln>
            <a:solidFill>
              <a:schemeClr val="tx1"/>
            </a:solidFill>
          </a:ln>
        </p:spPr>
        <p:txBody>
          <a:bodyPr wrap="square" rtlCol="0">
            <a:spAutoFit/>
          </a:bodyPr>
          <a:lstStyle/>
          <a:p>
            <a:pPr algn="ctr"/>
            <a:r>
              <a:rPr lang="en-US" dirty="0"/>
              <a:t>Bystander</a:t>
            </a:r>
          </a:p>
          <a:p>
            <a:pPr algn="ctr"/>
            <a:r>
              <a:rPr lang="en-US" dirty="0"/>
              <a:t>ARISE</a:t>
            </a:r>
          </a:p>
        </p:txBody>
      </p:sp>
      <p:sp>
        <p:nvSpPr>
          <p:cNvPr id="7" name="TextBox 6"/>
          <p:cNvSpPr txBox="1"/>
          <p:nvPr/>
        </p:nvSpPr>
        <p:spPr>
          <a:xfrm>
            <a:off x="7235554" y="4855354"/>
            <a:ext cx="1444752" cy="664912"/>
          </a:xfrm>
          <a:prstGeom prst="rect">
            <a:avLst/>
          </a:prstGeom>
          <a:solidFill>
            <a:schemeClr val="accent1">
              <a:lumMod val="60000"/>
              <a:lumOff val="40000"/>
            </a:schemeClr>
          </a:solidFill>
          <a:ln>
            <a:solidFill>
              <a:schemeClr val="tx1"/>
            </a:solidFill>
          </a:ln>
        </p:spPr>
        <p:txBody>
          <a:bodyPr wrap="square" rtlCol="0">
            <a:spAutoFit/>
          </a:bodyPr>
          <a:lstStyle/>
          <a:p>
            <a:pPr algn="ctr"/>
            <a:r>
              <a:rPr lang="en-US" dirty="0"/>
              <a:t>Source</a:t>
            </a:r>
          </a:p>
          <a:p>
            <a:pPr algn="ctr"/>
            <a:r>
              <a:rPr lang="en-US" dirty="0"/>
              <a:t>ASSIST</a:t>
            </a:r>
          </a:p>
        </p:txBody>
      </p:sp>
      <p:cxnSp>
        <p:nvCxnSpPr>
          <p:cNvPr id="9" name="Straight Arrow Connector 8"/>
          <p:cNvCxnSpPr/>
          <p:nvPr/>
        </p:nvCxnSpPr>
        <p:spPr>
          <a:xfrm flipV="1">
            <a:off x="4746227" y="2801377"/>
            <a:ext cx="622397" cy="897538"/>
          </a:xfrm>
          <a:prstGeom prst="straightConnector1">
            <a:avLst/>
          </a:prstGeom>
          <a:solidFill>
            <a:schemeClr val="accent1"/>
          </a:solidFill>
          <a:ln w="28575">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6823378" y="2805261"/>
            <a:ext cx="621878" cy="893653"/>
          </a:xfrm>
          <a:prstGeom prst="straightConnector1">
            <a:avLst/>
          </a:prstGeom>
          <a:solidFill>
            <a:schemeClr val="accent1"/>
          </a:solidFill>
          <a:ln w="28575">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5545885" y="5014098"/>
            <a:ext cx="1270725" cy="0"/>
          </a:xfrm>
          <a:prstGeom prst="straightConnector1">
            <a:avLst/>
          </a:prstGeom>
          <a:solidFill>
            <a:schemeClr val="accent1"/>
          </a:solidFill>
          <a:ln w="28575">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8918251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2" name="Freeform: Shape 17">
            <a:extLst>
              <a:ext uri="{FF2B5EF4-FFF2-40B4-BE49-F238E27FC236}">
                <a16:creationId xmlns:a16="http://schemas.microsoft.com/office/drawing/2014/main" id="{4F74D28C-3268-4E35-8EE1-D92CB4A85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Freeform: Shape 19">
            <a:extLst>
              <a:ext uri="{FF2B5EF4-FFF2-40B4-BE49-F238E27FC236}">
                <a16:creationId xmlns:a16="http://schemas.microsoft.com/office/drawing/2014/main" id="{58D44E42-C462-4105-BC86-FE75B4E3C4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024154" cy="6858000"/>
          </a:xfrm>
          <a:custGeom>
            <a:avLst/>
            <a:gdLst>
              <a:gd name="connsiteX0" fmla="*/ 70374 w 6024154"/>
              <a:gd name="connsiteY0" fmla="*/ 0 h 6858000"/>
              <a:gd name="connsiteX1" fmla="*/ 6024154 w 6024154"/>
              <a:gd name="connsiteY1" fmla="*/ 0 h 6858000"/>
              <a:gd name="connsiteX2" fmla="*/ 6024154 w 6024154"/>
              <a:gd name="connsiteY2" fmla="*/ 6858000 h 6858000"/>
              <a:gd name="connsiteX3" fmla="*/ 3587167 w 6024154"/>
              <a:gd name="connsiteY3" fmla="*/ 6858000 h 6858000"/>
              <a:gd name="connsiteX4" fmla="*/ 3474220 w 6024154"/>
              <a:gd name="connsiteY4" fmla="*/ 6800152 h 6858000"/>
              <a:gd name="connsiteX5" fmla="*/ 0 w 6024154"/>
              <a:gd name="connsiteY5" fmla="*/ 962844 h 6858000"/>
              <a:gd name="connsiteX6" fmla="*/ 34274 w 6024154"/>
              <a:gd name="connsiteY6" fmla="*/ 2840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70374" y="0"/>
                </a:moveTo>
                <a:lnTo>
                  <a:pt x="6024154" y="0"/>
                </a:lnTo>
                <a:lnTo>
                  <a:pt x="6024154" y="6858000"/>
                </a:lnTo>
                <a:lnTo>
                  <a:pt x="3587167" y="6858000"/>
                </a:lnTo>
                <a:lnTo>
                  <a:pt x="3474220" y="6800152"/>
                </a:lnTo>
                <a:cubicBezTo>
                  <a:pt x="1404818" y="5675986"/>
                  <a:pt x="0" y="3483472"/>
                  <a:pt x="0" y="962844"/>
                </a:cubicBezTo>
                <a:cubicBezTo>
                  <a:pt x="0" y="733696"/>
                  <a:pt x="11610" y="507260"/>
                  <a:pt x="34274" y="28409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36F9C2D-6816-43E4-A859-33B0DB6B5F96}"/>
              </a:ext>
            </a:extLst>
          </p:cNvPr>
          <p:cNvSpPr>
            <a:spLocks noGrp="1"/>
          </p:cNvSpPr>
          <p:nvPr>
            <p:ph type="ctrTitle"/>
          </p:nvPr>
        </p:nvSpPr>
        <p:spPr>
          <a:xfrm>
            <a:off x="350156" y="1744222"/>
            <a:ext cx="5006336" cy="1325563"/>
          </a:xfrm>
        </p:spPr>
        <p:txBody>
          <a:bodyPr vert="horz" lIns="91440" tIns="45720" rIns="91440" bIns="45720" rtlCol="0" anchor="ctr">
            <a:normAutofit/>
          </a:bodyPr>
          <a:lstStyle/>
          <a:p>
            <a:r>
              <a:rPr lang="en-US" sz="4400" kern="1200" dirty="0">
                <a:latin typeface="+mj-lt"/>
                <a:ea typeface="+mj-ea"/>
                <a:cs typeface="+mj-cs"/>
              </a:rPr>
              <a:t>Recipient- ACTION Approach</a:t>
            </a:r>
          </a:p>
        </p:txBody>
      </p:sp>
      <p:sp>
        <p:nvSpPr>
          <p:cNvPr id="3" name="Content Placeholder 2">
            <a:extLst>
              <a:ext uri="{FF2B5EF4-FFF2-40B4-BE49-F238E27FC236}">
                <a16:creationId xmlns:a16="http://schemas.microsoft.com/office/drawing/2014/main" id="{3D3D9313-801A-424C-879F-A24E101E1610}"/>
              </a:ext>
            </a:extLst>
          </p:cNvPr>
          <p:cNvSpPr>
            <a:spLocks noGrp="1"/>
          </p:cNvSpPr>
          <p:nvPr>
            <p:ph idx="1"/>
          </p:nvPr>
        </p:nvSpPr>
        <p:spPr>
          <a:xfrm>
            <a:off x="6679222" y="725695"/>
            <a:ext cx="5006336" cy="4329384"/>
          </a:xfrm>
        </p:spPr>
        <p:txBody>
          <a:bodyPr vert="horz" lIns="91440" tIns="45720" rIns="91440" bIns="45720" rtlCol="0" anchor="t">
            <a:noAutofit/>
          </a:bodyPr>
          <a:lstStyle/>
          <a:p>
            <a:pPr marL="28575" indent="0">
              <a:buNone/>
            </a:pPr>
            <a:r>
              <a:rPr lang="en-US" sz="3200" b="1" dirty="0">
                <a:solidFill>
                  <a:schemeClr val="accent1"/>
                </a:solidFill>
                <a:latin typeface="+mn-lt"/>
                <a:cs typeface="+mn-cs"/>
              </a:rPr>
              <a:t>A</a:t>
            </a:r>
            <a:r>
              <a:rPr lang="en-US" sz="3200" dirty="0">
                <a:solidFill>
                  <a:schemeClr val="tx1"/>
                </a:solidFill>
                <a:latin typeface="+mn-lt"/>
                <a:cs typeface="+mn-cs"/>
              </a:rPr>
              <a:t>sk clarifying questions</a:t>
            </a:r>
          </a:p>
          <a:p>
            <a:pPr marL="28575" indent="0">
              <a:buNone/>
            </a:pPr>
            <a:r>
              <a:rPr lang="en-US" sz="3200" b="1" dirty="0">
                <a:solidFill>
                  <a:schemeClr val="accent1"/>
                </a:solidFill>
                <a:latin typeface="+mn-lt"/>
                <a:cs typeface="+mn-cs"/>
              </a:rPr>
              <a:t>C</a:t>
            </a:r>
            <a:r>
              <a:rPr lang="en-US" sz="3200" dirty="0">
                <a:solidFill>
                  <a:schemeClr val="tx1"/>
                </a:solidFill>
                <a:latin typeface="+mn-lt"/>
                <a:cs typeface="+mn-cs"/>
              </a:rPr>
              <a:t>ome from curiosity, not judgment</a:t>
            </a:r>
          </a:p>
          <a:p>
            <a:pPr marL="28575" indent="0">
              <a:buNone/>
            </a:pPr>
            <a:r>
              <a:rPr lang="en-US" sz="3200" b="1" dirty="0">
                <a:solidFill>
                  <a:schemeClr val="accent1"/>
                </a:solidFill>
                <a:latin typeface="+mn-lt"/>
                <a:cs typeface="+mn-cs"/>
              </a:rPr>
              <a:t>T</a:t>
            </a:r>
            <a:r>
              <a:rPr lang="en-US" sz="3200" dirty="0">
                <a:solidFill>
                  <a:schemeClr val="tx1"/>
                </a:solidFill>
                <a:latin typeface="+mn-lt"/>
                <a:cs typeface="+mn-cs"/>
              </a:rPr>
              <a:t>ell what you observed in a factual manner</a:t>
            </a:r>
          </a:p>
          <a:p>
            <a:pPr marL="28575" indent="0">
              <a:buNone/>
            </a:pPr>
            <a:r>
              <a:rPr lang="en-US" sz="3200" dirty="0">
                <a:solidFill>
                  <a:schemeClr val="tx1"/>
                </a:solidFill>
                <a:latin typeface="+mn-lt"/>
                <a:cs typeface="+mn-cs"/>
              </a:rPr>
              <a:t> </a:t>
            </a:r>
            <a:r>
              <a:rPr lang="en-US" sz="3200" b="1" dirty="0">
                <a:solidFill>
                  <a:schemeClr val="accent1"/>
                </a:solidFill>
                <a:latin typeface="+mn-lt"/>
                <a:cs typeface="+mn-cs"/>
              </a:rPr>
              <a:t>I</a:t>
            </a:r>
            <a:r>
              <a:rPr lang="en-US" sz="3200" dirty="0">
                <a:solidFill>
                  <a:schemeClr val="tx1"/>
                </a:solidFill>
                <a:latin typeface="+mn-lt"/>
                <a:cs typeface="+mn-cs"/>
              </a:rPr>
              <a:t>mpact exploration</a:t>
            </a:r>
          </a:p>
          <a:p>
            <a:pPr marL="28575" indent="0">
              <a:buNone/>
            </a:pPr>
            <a:r>
              <a:rPr lang="en-US" sz="3200" b="1" dirty="0">
                <a:solidFill>
                  <a:schemeClr val="accent1"/>
                </a:solidFill>
                <a:latin typeface="+mn-lt"/>
                <a:cs typeface="+mn-cs"/>
              </a:rPr>
              <a:t>O</a:t>
            </a:r>
            <a:r>
              <a:rPr lang="en-US" sz="3200" dirty="0">
                <a:solidFill>
                  <a:schemeClr val="tx1"/>
                </a:solidFill>
                <a:latin typeface="+mn-lt"/>
                <a:cs typeface="+mn-cs"/>
              </a:rPr>
              <a:t>wn your own thoughts and feelings </a:t>
            </a:r>
          </a:p>
          <a:p>
            <a:pPr marL="28575" indent="0">
              <a:buNone/>
            </a:pPr>
            <a:r>
              <a:rPr lang="en-US" sz="3200" b="1" dirty="0">
                <a:solidFill>
                  <a:schemeClr val="accent1"/>
                </a:solidFill>
                <a:latin typeface="+mn-lt"/>
                <a:cs typeface="+mn-cs"/>
              </a:rPr>
              <a:t>N</a:t>
            </a:r>
            <a:r>
              <a:rPr lang="en-US" sz="3200" dirty="0">
                <a:solidFill>
                  <a:schemeClr val="tx1"/>
                </a:solidFill>
                <a:latin typeface="+mn-lt"/>
                <a:cs typeface="+mn-cs"/>
              </a:rPr>
              <a:t>ext steps.</a:t>
            </a:r>
          </a:p>
        </p:txBody>
      </p:sp>
      <p:sp>
        <p:nvSpPr>
          <p:cNvPr id="4" name="TextBox 3">
            <a:extLst>
              <a:ext uri="{FF2B5EF4-FFF2-40B4-BE49-F238E27FC236}">
                <a16:creationId xmlns:a16="http://schemas.microsoft.com/office/drawing/2014/main" id="{95121BD6-CDBF-4B53-BAA8-7766CDAA1AF3}"/>
              </a:ext>
            </a:extLst>
          </p:cNvPr>
          <p:cNvSpPr txBox="1"/>
          <p:nvPr/>
        </p:nvSpPr>
        <p:spPr>
          <a:xfrm>
            <a:off x="4573032" y="6168212"/>
            <a:ext cx="7618967" cy="646331"/>
          </a:xfrm>
          <a:prstGeom prst="rect">
            <a:avLst/>
          </a:prstGeom>
          <a:noFill/>
        </p:spPr>
        <p:txBody>
          <a:bodyPr wrap="square" rtlCol="0">
            <a:spAutoFit/>
          </a:bodyPr>
          <a:lstStyle/>
          <a:p>
            <a:r>
              <a:rPr lang="en-US" dirty="0"/>
              <a:t>Cheung F, </a:t>
            </a:r>
            <a:r>
              <a:rPr lang="en-US" dirty="0" err="1"/>
              <a:t>Ganote</a:t>
            </a:r>
            <a:r>
              <a:rPr lang="en-US" dirty="0"/>
              <a:t> C, Souza T. </a:t>
            </a:r>
            <a:r>
              <a:rPr lang="en-US" i="1" dirty="0"/>
              <a:t>Microaggressions and </a:t>
            </a:r>
            <a:r>
              <a:rPr lang="en-US" i="1" dirty="0" err="1"/>
              <a:t>microresistance</a:t>
            </a:r>
            <a:r>
              <a:rPr lang="en-US" i="1" dirty="0"/>
              <a:t>: Supporting and empowering students </a:t>
            </a:r>
            <a:r>
              <a:rPr lang="en-US" dirty="0"/>
              <a:t>2016.</a:t>
            </a:r>
          </a:p>
        </p:txBody>
      </p:sp>
    </p:spTree>
    <p:extLst>
      <p:ext uri="{BB962C8B-B14F-4D97-AF65-F5344CB8AC3E}">
        <p14:creationId xmlns:p14="http://schemas.microsoft.com/office/powerpoint/2010/main" val="2277748900"/>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lstStyle/>
          <a:p>
            <a:br>
              <a:rPr lang="en-US" dirty="0"/>
            </a:br>
            <a:endParaRPr lang="en-US" dirty="0"/>
          </a:p>
        </p:txBody>
      </p:sp>
      <p:sp>
        <p:nvSpPr>
          <p:cNvPr id="4" name="Title 1">
            <a:extLst>
              <a:ext uri="{FF2B5EF4-FFF2-40B4-BE49-F238E27FC236}">
                <a16:creationId xmlns:a16="http://schemas.microsoft.com/office/drawing/2014/main" id="{2527E456-20BD-4B40-9E02-0E2EA9DE7726}"/>
              </a:ext>
            </a:extLst>
          </p:cNvPr>
          <p:cNvSpPr txBox="1">
            <a:spLocks/>
          </p:cNvSpPr>
          <p:nvPr/>
        </p:nvSpPr>
        <p:spPr>
          <a:xfrm>
            <a:off x="668995" y="662340"/>
            <a:ext cx="6858000" cy="451249"/>
          </a:xfrm>
          <a:prstGeom prst="rect">
            <a:avLst/>
          </a:prstGeom>
          <a:solidFill>
            <a:schemeClr val="accent3"/>
          </a:solidFill>
        </p:spPr>
        <p:txBody>
          <a:bodyPr anchor="b">
            <a:noAutofit/>
          </a:bodyPr>
          <a:lstStyle>
            <a:lvl1pPr algn="l" defTabSz="685800" rtl="0" eaLnBrk="1" latinLnBrk="0" hangingPunct="1">
              <a:lnSpc>
                <a:spcPct val="90000"/>
              </a:lnSpc>
              <a:spcBef>
                <a:spcPct val="0"/>
              </a:spcBef>
              <a:buNone/>
              <a:defRPr sz="2100" b="0" i="0" kern="1200">
                <a:solidFill>
                  <a:schemeClr val="bg1"/>
                </a:solidFill>
                <a:latin typeface="Arial" panose="020B0604020202020204" pitchFamily="34" charset="0"/>
                <a:ea typeface="+mj-ea"/>
                <a:cs typeface="Arial" panose="020B0604020202020204" pitchFamily="34" charset="0"/>
              </a:defRPr>
            </a:lvl1pPr>
          </a:lstStyle>
          <a:p>
            <a:r>
              <a:rPr lang="en-US" b="1" dirty="0">
                <a:solidFill>
                  <a:schemeClr val="tx1"/>
                </a:solidFill>
              </a:rPr>
              <a:t>When you are the Recipient: Notes</a:t>
            </a:r>
          </a:p>
        </p:txBody>
      </p:sp>
      <p:sp>
        <p:nvSpPr>
          <p:cNvPr id="5" name="TextBox 4">
            <a:extLst>
              <a:ext uri="{FF2B5EF4-FFF2-40B4-BE49-F238E27FC236}">
                <a16:creationId xmlns:a16="http://schemas.microsoft.com/office/drawing/2014/main" id="{2C47E539-DE96-4601-9E87-854FCB271D34}"/>
              </a:ext>
            </a:extLst>
          </p:cNvPr>
          <p:cNvSpPr txBox="1"/>
          <p:nvPr/>
        </p:nvSpPr>
        <p:spPr>
          <a:xfrm>
            <a:off x="668995" y="1266092"/>
            <a:ext cx="11183036" cy="5016758"/>
          </a:xfrm>
          <a:prstGeom prst="rect">
            <a:avLst/>
          </a:prstGeom>
          <a:noFill/>
        </p:spPr>
        <p:txBody>
          <a:bodyPr wrap="square" rtlCol="0">
            <a:spAutoFit/>
          </a:bodyPr>
          <a:lstStyle/>
          <a:p>
            <a:pPr marL="342900" indent="-342900">
              <a:buFont typeface="Wingdings" panose="05000000000000000000" pitchFamily="2" charset="2"/>
              <a:buChar char="v"/>
            </a:pPr>
            <a:r>
              <a:rPr lang="en-US" sz="2000" dirty="0"/>
              <a:t>It is important to understand that, when you are being mistreated, especially in your role as a student or resident, you are in a nearly impossible situation and many factors must be considered. </a:t>
            </a:r>
          </a:p>
          <a:p>
            <a:endParaRPr lang="en-US" sz="2000" dirty="0"/>
          </a:p>
          <a:p>
            <a:pPr marL="342900" indent="-342900">
              <a:buFont typeface="Wingdings" panose="05000000000000000000" pitchFamily="2" charset="2"/>
              <a:buChar char="v"/>
            </a:pPr>
            <a:r>
              <a:rPr lang="en-US" sz="2000" dirty="0"/>
              <a:t>Be careful to not respond in a way that makes the situation worse, or even makes you seem like the aggressor.</a:t>
            </a:r>
          </a:p>
          <a:p>
            <a:endParaRPr lang="en-US" sz="2000" dirty="0"/>
          </a:p>
          <a:p>
            <a:pPr marL="342900" indent="-342900">
              <a:buFont typeface="Wingdings" panose="05000000000000000000" pitchFamily="2" charset="2"/>
              <a:buChar char="v"/>
            </a:pPr>
            <a:r>
              <a:rPr lang="en-US" sz="2000" dirty="0"/>
              <a:t>Consider whether you are safe both physically and in terms of your status. </a:t>
            </a:r>
          </a:p>
          <a:p>
            <a:endParaRPr lang="en-US" sz="2000" dirty="0"/>
          </a:p>
          <a:p>
            <a:pPr marL="342900" indent="-342900">
              <a:buFont typeface="Wingdings" panose="05000000000000000000" pitchFamily="2" charset="2"/>
              <a:buChar char="v"/>
            </a:pPr>
            <a:r>
              <a:rPr lang="en-US" sz="2000" dirty="0"/>
              <a:t>Addressing the issue at a later time does not equate to letting it go. Seek the wise council of a trusted mentor or friend that can help you make an informed plan about how to respond.</a:t>
            </a:r>
          </a:p>
          <a:p>
            <a:endParaRPr lang="en-US" sz="2000" dirty="0"/>
          </a:p>
          <a:p>
            <a:pPr marL="342900" indent="-342900">
              <a:buFont typeface="Wingdings" panose="05000000000000000000" pitchFamily="2" charset="2"/>
              <a:buChar char="v"/>
            </a:pPr>
            <a:r>
              <a:rPr lang="en-US" sz="2000" dirty="0"/>
              <a:t>Addressing it in the moment is also an option, but only if your motivation is to uphold the principles of community and to take advantage of a teachable moment. If your motivation is emotion-based, there is a possibility that the situation will escalate.</a:t>
            </a:r>
          </a:p>
          <a:p>
            <a:endParaRPr lang="en-US" sz="2000" dirty="0"/>
          </a:p>
          <a:p>
            <a:pPr marL="342900" indent="-342900">
              <a:buFont typeface="Wingdings" panose="05000000000000000000" pitchFamily="2" charset="2"/>
              <a:buChar char="v"/>
            </a:pPr>
            <a:r>
              <a:rPr lang="en-US" sz="2000" dirty="0"/>
              <a:t>Reporting the incident gives the institution the opportunity to create a more supportive environment.  </a:t>
            </a:r>
          </a:p>
        </p:txBody>
      </p:sp>
    </p:spTree>
    <p:custDataLst>
      <p:tags r:id="rId1"/>
    </p:custDataLst>
    <p:extLst>
      <p:ext uri="{BB962C8B-B14F-4D97-AF65-F5344CB8AC3E}">
        <p14:creationId xmlns:p14="http://schemas.microsoft.com/office/powerpoint/2010/main" val="31939956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8" name="Freeform: Shape 17">
            <a:extLst>
              <a:ext uri="{FF2B5EF4-FFF2-40B4-BE49-F238E27FC236}">
                <a16:creationId xmlns:a16="http://schemas.microsoft.com/office/drawing/2014/main" id="{4F74D28C-3268-4E35-8EE1-D92CB4A85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Freeform: Shape 19">
            <a:extLst>
              <a:ext uri="{FF2B5EF4-FFF2-40B4-BE49-F238E27FC236}">
                <a16:creationId xmlns:a16="http://schemas.microsoft.com/office/drawing/2014/main" id="{58D44E42-C462-4105-BC86-FE75B4E3C4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024154" cy="6858000"/>
          </a:xfrm>
          <a:custGeom>
            <a:avLst/>
            <a:gdLst>
              <a:gd name="connsiteX0" fmla="*/ 70374 w 6024154"/>
              <a:gd name="connsiteY0" fmla="*/ 0 h 6858000"/>
              <a:gd name="connsiteX1" fmla="*/ 6024154 w 6024154"/>
              <a:gd name="connsiteY1" fmla="*/ 0 h 6858000"/>
              <a:gd name="connsiteX2" fmla="*/ 6024154 w 6024154"/>
              <a:gd name="connsiteY2" fmla="*/ 6858000 h 6858000"/>
              <a:gd name="connsiteX3" fmla="*/ 3587167 w 6024154"/>
              <a:gd name="connsiteY3" fmla="*/ 6858000 h 6858000"/>
              <a:gd name="connsiteX4" fmla="*/ 3474220 w 6024154"/>
              <a:gd name="connsiteY4" fmla="*/ 6800152 h 6858000"/>
              <a:gd name="connsiteX5" fmla="*/ 0 w 6024154"/>
              <a:gd name="connsiteY5" fmla="*/ 962844 h 6858000"/>
              <a:gd name="connsiteX6" fmla="*/ 34274 w 6024154"/>
              <a:gd name="connsiteY6" fmla="*/ 2840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70374" y="0"/>
                </a:moveTo>
                <a:lnTo>
                  <a:pt x="6024154" y="0"/>
                </a:lnTo>
                <a:lnTo>
                  <a:pt x="6024154" y="6858000"/>
                </a:lnTo>
                <a:lnTo>
                  <a:pt x="3587167" y="6858000"/>
                </a:lnTo>
                <a:lnTo>
                  <a:pt x="3474220" y="6800152"/>
                </a:lnTo>
                <a:cubicBezTo>
                  <a:pt x="1404818" y="5675986"/>
                  <a:pt x="0" y="3483472"/>
                  <a:pt x="0" y="962844"/>
                </a:cubicBezTo>
                <a:cubicBezTo>
                  <a:pt x="0" y="733696"/>
                  <a:pt x="11610" y="507260"/>
                  <a:pt x="34274" y="28409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36F9C2D-6816-43E4-A859-33B0DB6B5F96}"/>
              </a:ext>
            </a:extLst>
          </p:cNvPr>
          <p:cNvSpPr>
            <a:spLocks noGrp="1"/>
          </p:cNvSpPr>
          <p:nvPr>
            <p:ph type="ctrTitle"/>
          </p:nvPr>
        </p:nvSpPr>
        <p:spPr>
          <a:xfrm>
            <a:off x="326255" y="2103437"/>
            <a:ext cx="5006336" cy="1325563"/>
          </a:xfrm>
        </p:spPr>
        <p:txBody>
          <a:bodyPr vert="horz" lIns="91440" tIns="45720" rIns="91440" bIns="45720" rtlCol="0" anchor="ctr">
            <a:normAutofit/>
          </a:bodyPr>
          <a:lstStyle/>
          <a:p>
            <a:r>
              <a:rPr lang="en-US" sz="4400" kern="1200" dirty="0">
                <a:latin typeface="+mj-lt"/>
                <a:ea typeface="+mj-ea"/>
                <a:cs typeface="+mj-cs"/>
              </a:rPr>
              <a:t>Source- ASSIST Approach</a:t>
            </a:r>
          </a:p>
        </p:txBody>
      </p:sp>
      <p:sp>
        <p:nvSpPr>
          <p:cNvPr id="3" name="Content Placeholder 2">
            <a:extLst>
              <a:ext uri="{FF2B5EF4-FFF2-40B4-BE49-F238E27FC236}">
                <a16:creationId xmlns:a16="http://schemas.microsoft.com/office/drawing/2014/main" id="{3D3D9313-801A-424C-879F-A24E101E1610}"/>
              </a:ext>
            </a:extLst>
          </p:cNvPr>
          <p:cNvSpPr>
            <a:spLocks noGrp="1"/>
          </p:cNvSpPr>
          <p:nvPr>
            <p:ph idx="1"/>
          </p:nvPr>
        </p:nvSpPr>
        <p:spPr>
          <a:xfrm>
            <a:off x="6658044" y="1838158"/>
            <a:ext cx="5006336" cy="3181684"/>
          </a:xfrm>
        </p:spPr>
        <p:txBody>
          <a:bodyPr vert="horz" lIns="91440" tIns="45720" rIns="91440" bIns="45720" rtlCol="0" anchor="t">
            <a:normAutofit lnSpcReduction="10000"/>
          </a:bodyPr>
          <a:lstStyle/>
          <a:p>
            <a:pPr marL="28575" indent="0">
              <a:buNone/>
            </a:pPr>
            <a:r>
              <a:rPr lang="en-US" sz="3200" b="1" dirty="0">
                <a:solidFill>
                  <a:schemeClr val="accent1"/>
                </a:solidFill>
                <a:latin typeface="+mn-lt"/>
                <a:cs typeface="+mn-cs"/>
              </a:rPr>
              <a:t>A</a:t>
            </a:r>
            <a:r>
              <a:rPr lang="en-US" sz="3200" dirty="0">
                <a:solidFill>
                  <a:schemeClr val="tx1"/>
                </a:solidFill>
                <a:latin typeface="+mn-lt"/>
                <a:cs typeface="+mn-cs"/>
              </a:rPr>
              <a:t>cknowledge your bias</a:t>
            </a:r>
          </a:p>
          <a:p>
            <a:pPr marL="28575" indent="0">
              <a:buNone/>
            </a:pPr>
            <a:r>
              <a:rPr lang="en-US" sz="3200" b="1" dirty="0">
                <a:solidFill>
                  <a:schemeClr val="accent1"/>
                </a:solidFill>
                <a:latin typeface="+mn-lt"/>
                <a:cs typeface="+mn-cs"/>
              </a:rPr>
              <a:t>S</a:t>
            </a:r>
            <a:r>
              <a:rPr lang="en-US" sz="3200" dirty="0">
                <a:solidFill>
                  <a:schemeClr val="tx1"/>
                </a:solidFill>
                <a:latin typeface="+mn-lt"/>
                <a:cs typeface="+mn-cs"/>
              </a:rPr>
              <a:t>eek feedback and information</a:t>
            </a:r>
          </a:p>
          <a:p>
            <a:pPr marL="28575" indent="0">
              <a:buNone/>
            </a:pPr>
            <a:r>
              <a:rPr lang="en-US" sz="3200" b="1" dirty="0">
                <a:solidFill>
                  <a:schemeClr val="accent1"/>
                </a:solidFill>
                <a:latin typeface="+mn-lt"/>
                <a:cs typeface="+mn-cs"/>
              </a:rPr>
              <a:t>S</a:t>
            </a:r>
            <a:r>
              <a:rPr lang="en-US" sz="3200" dirty="0">
                <a:solidFill>
                  <a:schemeClr val="tx1"/>
                </a:solidFill>
                <a:latin typeface="+mn-lt"/>
                <a:cs typeface="+mn-cs"/>
              </a:rPr>
              <a:t>ay you are sorry </a:t>
            </a:r>
          </a:p>
          <a:p>
            <a:pPr marL="28575" indent="0">
              <a:buNone/>
            </a:pPr>
            <a:r>
              <a:rPr lang="en-US" sz="3200" b="1" dirty="0">
                <a:solidFill>
                  <a:schemeClr val="accent1"/>
                </a:solidFill>
                <a:latin typeface="+mn-lt"/>
                <a:cs typeface="+mn-cs"/>
              </a:rPr>
              <a:t>I</a:t>
            </a:r>
            <a:r>
              <a:rPr lang="en-US" sz="3200" dirty="0">
                <a:solidFill>
                  <a:schemeClr val="tx1"/>
                </a:solidFill>
                <a:latin typeface="+mn-lt"/>
                <a:cs typeface="+mn-cs"/>
              </a:rPr>
              <a:t>mpact not Intent</a:t>
            </a:r>
          </a:p>
          <a:p>
            <a:pPr marL="28575" indent="0">
              <a:buNone/>
            </a:pPr>
            <a:r>
              <a:rPr lang="en-US" sz="3200" b="1" dirty="0">
                <a:solidFill>
                  <a:schemeClr val="accent1"/>
                </a:solidFill>
                <a:latin typeface="+mn-lt"/>
                <a:cs typeface="+mn-cs"/>
              </a:rPr>
              <a:t>S</a:t>
            </a:r>
            <a:r>
              <a:rPr lang="en-US" sz="3200" dirty="0">
                <a:solidFill>
                  <a:schemeClr val="tx1"/>
                </a:solidFill>
                <a:latin typeface="+mn-lt"/>
                <a:cs typeface="+mn-cs"/>
              </a:rPr>
              <a:t>ay </a:t>
            </a:r>
            <a:r>
              <a:rPr lang="en-US" sz="3200" b="1" dirty="0">
                <a:solidFill>
                  <a:schemeClr val="accent1"/>
                </a:solidFill>
                <a:latin typeface="+mn-lt"/>
                <a:cs typeface="+mn-cs"/>
              </a:rPr>
              <a:t>T</a:t>
            </a:r>
            <a:r>
              <a:rPr lang="en-US" sz="3200" dirty="0">
                <a:solidFill>
                  <a:schemeClr val="tx1"/>
                </a:solidFill>
                <a:latin typeface="+mn-lt"/>
                <a:cs typeface="+mn-cs"/>
              </a:rPr>
              <a:t>hank You</a:t>
            </a:r>
          </a:p>
          <a:p>
            <a:pPr marL="28575" indent="-228600">
              <a:buFont typeface="Arial" panose="020B0604020202020204" pitchFamily="34" charset="0"/>
              <a:buChar char="•"/>
            </a:pPr>
            <a:endParaRPr lang="en-US" sz="1800" dirty="0">
              <a:solidFill>
                <a:schemeClr val="tx1"/>
              </a:solidFill>
              <a:latin typeface="+mn-lt"/>
              <a:cs typeface="+mn-cs"/>
            </a:endParaRPr>
          </a:p>
        </p:txBody>
      </p:sp>
    </p:spTree>
    <p:extLst>
      <p:ext uri="{BB962C8B-B14F-4D97-AF65-F5344CB8AC3E}">
        <p14:creationId xmlns:p14="http://schemas.microsoft.com/office/powerpoint/2010/main" val="3618749176"/>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0" indent="0">
              <a:buNone/>
            </a:pPr>
            <a:endParaRPr lang="en-US" sz="2100" dirty="0">
              <a:solidFill>
                <a:schemeClr val="tx1"/>
              </a:solidFill>
            </a:endParaRPr>
          </a:p>
          <a:p>
            <a:pPr marL="0" indent="0">
              <a:buNone/>
            </a:pPr>
            <a:endParaRPr lang="en-US" b="1" dirty="0">
              <a:solidFill>
                <a:schemeClr val="tx1"/>
              </a:solidFill>
            </a:endParaRPr>
          </a:p>
          <a:p>
            <a:pPr marL="0" indent="0">
              <a:buNone/>
            </a:pPr>
            <a:r>
              <a:rPr lang="en-US" sz="2000" b="1" dirty="0">
                <a:solidFill>
                  <a:schemeClr val="tx1"/>
                </a:solidFill>
              </a:rPr>
              <a:t>Avoid becoming defensive: </a:t>
            </a:r>
            <a:r>
              <a:rPr lang="en-US" sz="2000" dirty="0">
                <a:solidFill>
                  <a:schemeClr val="tx1"/>
                </a:solidFill>
              </a:rPr>
              <a:t>Whether your intention was to hurt another person or not, and regardless of whether you and the recipient are seeing the situation differently this is a great opportunity for you to learn about someone else’s experience. Be present and listen.</a:t>
            </a:r>
          </a:p>
          <a:p>
            <a:pPr marL="0" indent="0">
              <a:buNone/>
            </a:pPr>
            <a:endParaRPr lang="en-US" sz="2000" dirty="0">
              <a:solidFill>
                <a:schemeClr val="tx1"/>
              </a:solidFill>
            </a:endParaRPr>
          </a:p>
          <a:p>
            <a:pPr marL="0" indent="0">
              <a:buNone/>
            </a:pPr>
            <a:r>
              <a:rPr lang="en-US" sz="2000" b="1" dirty="0">
                <a:solidFill>
                  <a:schemeClr val="tx1"/>
                </a:solidFill>
              </a:rPr>
              <a:t>Confirmation Bias </a:t>
            </a:r>
            <a:r>
              <a:rPr lang="en-US" sz="2000" dirty="0">
                <a:solidFill>
                  <a:schemeClr val="tx1"/>
                </a:solidFill>
              </a:rPr>
              <a:t>is a tendency to gather information or respond to a circumstance in a way that confirms an already established belief or idea.</a:t>
            </a:r>
          </a:p>
          <a:p>
            <a:pPr marL="0" indent="0">
              <a:buNone/>
            </a:pPr>
            <a:endParaRPr lang="en-US" sz="2000" dirty="0">
              <a:solidFill>
                <a:schemeClr val="tx1"/>
              </a:solidFill>
            </a:endParaRPr>
          </a:p>
          <a:p>
            <a:pPr marL="0" indent="0">
              <a:buNone/>
            </a:pPr>
            <a:r>
              <a:rPr lang="en-US" sz="2000" b="1" dirty="0">
                <a:solidFill>
                  <a:schemeClr val="tx1"/>
                </a:solidFill>
              </a:rPr>
              <a:t>Commitment confirmation </a:t>
            </a:r>
            <a:r>
              <a:rPr lang="en-US" sz="2000" dirty="0">
                <a:solidFill>
                  <a:schemeClr val="tx1"/>
                </a:solidFill>
              </a:rPr>
              <a:t>supports confirmation bias. It is when our minds become attached to particular points of view, even when they are wrong, and can lead to a form of confidence bias or self-motivated reasoning. This is an over attachment to being right rather than a genuine seeking of the truth. </a:t>
            </a:r>
          </a:p>
          <a:p>
            <a:pPr marL="0" indent="0">
              <a:buNone/>
            </a:pPr>
            <a:endParaRPr lang="en-US" dirty="0">
              <a:solidFill>
                <a:schemeClr val="tx1"/>
              </a:solidFill>
            </a:endParaRPr>
          </a:p>
          <a:p>
            <a:pPr marL="0" indent="0">
              <a:buNone/>
            </a:pPr>
            <a:endParaRPr lang="en-US" sz="2100" dirty="0">
              <a:solidFill>
                <a:schemeClr val="tx1"/>
              </a:solidFill>
            </a:endParaRPr>
          </a:p>
        </p:txBody>
      </p:sp>
      <p:sp>
        <p:nvSpPr>
          <p:cNvPr id="4" name="Title 1">
            <a:extLst>
              <a:ext uri="{FF2B5EF4-FFF2-40B4-BE49-F238E27FC236}">
                <a16:creationId xmlns:a16="http://schemas.microsoft.com/office/drawing/2014/main" id="{112A4DC6-521A-4DD4-823E-9D84DCE8E222}"/>
              </a:ext>
            </a:extLst>
          </p:cNvPr>
          <p:cNvSpPr txBox="1">
            <a:spLocks/>
          </p:cNvSpPr>
          <p:nvPr/>
        </p:nvSpPr>
        <p:spPr>
          <a:xfrm>
            <a:off x="1396231" y="518456"/>
            <a:ext cx="6858000" cy="451249"/>
          </a:xfrm>
          <a:prstGeom prst="rect">
            <a:avLst/>
          </a:prstGeom>
          <a:solidFill>
            <a:schemeClr val="accent3"/>
          </a:solidFill>
        </p:spPr>
        <p:txBody>
          <a:bodyPr anchor="b">
            <a:noAutofit/>
          </a:bodyPr>
          <a:lstStyle>
            <a:lvl1pPr algn="l" defTabSz="685800" rtl="0" eaLnBrk="1" latinLnBrk="0" hangingPunct="1">
              <a:lnSpc>
                <a:spcPct val="90000"/>
              </a:lnSpc>
              <a:spcBef>
                <a:spcPct val="0"/>
              </a:spcBef>
              <a:buNone/>
              <a:defRPr sz="2100" b="0" i="0" kern="1200">
                <a:solidFill>
                  <a:schemeClr val="bg1"/>
                </a:solidFill>
                <a:latin typeface="Arial" panose="020B0604020202020204" pitchFamily="34" charset="0"/>
                <a:ea typeface="+mj-ea"/>
                <a:cs typeface="Arial" panose="020B0604020202020204" pitchFamily="34" charset="0"/>
              </a:defRPr>
            </a:lvl1pPr>
          </a:lstStyle>
          <a:p>
            <a:r>
              <a:rPr lang="en-US" b="1" dirty="0">
                <a:solidFill>
                  <a:schemeClr val="tx1"/>
                </a:solidFill>
              </a:rPr>
              <a:t>When You Are the Source-Notes</a:t>
            </a:r>
          </a:p>
        </p:txBody>
      </p:sp>
    </p:spTree>
    <p:custDataLst>
      <p:tags r:id="rId1"/>
    </p:custDataLst>
    <p:extLst>
      <p:ext uri="{BB962C8B-B14F-4D97-AF65-F5344CB8AC3E}">
        <p14:creationId xmlns:p14="http://schemas.microsoft.com/office/powerpoint/2010/main" val="28916265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6F9C2D-6816-43E4-A859-33B0DB6B5F96}"/>
              </a:ext>
            </a:extLst>
          </p:cNvPr>
          <p:cNvSpPr>
            <a:spLocks noGrp="1"/>
          </p:cNvSpPr>
          <p:nvPr>
            <p:ph type="ctrTitle"/>
          </p:nvPr>
        </p:nvSpPr>
        <p:spPr>
          <a:xfrm>
            <a:off x="804673" y="1445494"/>
            <a:ext cx="3616856" cy="4376572"/>
          </a:xfrm>
        </p:spPr>
        <p:txBody>
          <a:bodyPr vert="horz" lIns="91440" tIns="45720" rIns="91440" bIns="45720" rtlCol="0" anchor="ctr">
            <a:normAutofit/>
          </a:bodyPr>
          <a:lstStyle/>
          <a:p>
            <a:r>
              <a:rPr lang="en-US" sz="4800" kern="1200">
                <a:solidFill>
                  <a:schemeClr val="tx1"/>
                </a:solidFill>
                <a:latin typeface="+mj-lt"/>
                <a:ea typeface="+mj-ea"/>
                <a:cs typeface="+mj-cs"/>
              </a:rPr>
              <a:t>Bystander- ARISE Approach</a:t>
            </a:r>
          </a:p>
        </p:txBody>
      </p:sp>
      <p:sp>
        <p:nvSpPr>
          <p:cNvPr id="44" name="Freeform: Shape 43">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reeform: Shape 45">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D3D9313-801A-424C-879F-A24E101E1610}"/>
              </a:ext>
            </a:extLst>
          </p:cNvPr>
          <p:cNvSpPr>
            <a:spLocks noGrp="1"/>
          </p:cNvSpPr>
          <p:nvPr>
            <p:ph idx="1"/>
          </p:nvPr>
        </p:nvSpPr>
        <p:spPr>
          <a:xfrm>
            <a:off x="6096000" y="1399032"/>
            <a:ext cx="5501834" cy="4471416"/>
          </a:xfrm>
        </p:spPr>
        <p:txBody>
          <a:bodyPr vert="horz" lIns="91440" tIns="45720" rIns="91440" bIns="45720" rtlCol="0" anchor="ctr">
            <a:normAutofit/>
          </a:bodyPr>
          <a:lstStyle/>
          <a:p>
            <a:pPr marL="371475" indent="-228600">
              <a:buFont typeface="Arial" panose="020B0604020202020204" pitchFamily="34" charset="0"/>
              <a:buChar char="•"/>
            </a:pPr>
            <a:r>
              <a:rPr lang="en-US" sz="3200" b="1" dirty="0">
                <a:solidFill>
                  <a:schemeClr val="bg1"/>
                </a:solidFill>
                <a:latin typeface="+mn-lt"/>
                <a:cs typeface="+mn-cs"/>
              </a:rPr>
              <a:t>A</a:t>
            </a:r>
            <a:r>
              <a:rPr lang="en-US" sz="3200" dirty="0">
                <a:solidFill>
                  <a:schemeClr val="bg1"/>
                </a:solidFill>
                <a:latin typeface="+mn-lt"/>
                <a:cs typeface="+mn-cs"/>
              </a:rPr>
              <a:t>wareness of microaggression</a:t>
            </a:r>
          </a:p>
          <a:p>
            <a:pPr marL="371475" indent="-228600">
              <a:buFont typeface="Arial" panose="020B0604020202020204" pitchFamily="34" charset="0"/>
              <a:buChar char="•"/>
            </a:pPr>
            <a:r>
              <a:rPr lang="en-US" sz="3200" b="1" dirty="0">
                <a:solidFill>
                  <a:schemeClr val="bg1"/>
                </a:solidFill>
                <a:latin typeface="+mn-lt"/>
                <a:cs typeface="+mn-cs"/>
              </a:rPr>
              <a:t>R</a:t>
            </a:r>
            <a:r>
              <a:rPr lang="en-US" sz="3200" dirty="0">
                <a:solidFill>
                  <a:schemeClr val="bg1"/>
                </a:solidFill>
                <a:latin typeface="+mn-lt"/>
                <a:cs typeface="+mn-cs"/>
              </a:rPr>
              <a:t>espond with empathy</a:t>
            </a:r>
          </a:p>
          <a:p>
            <a:pPr marL="371475" indent="-228600">
              <a:buFont typeface="Arial" panose="020B0604020202020204" pitchFamily="34" charset="0"/>
              <a:buChar char="•"/>
            </a:pPr>
            <a:r>
              <a:rPr lang="en-US" sz="3200" b="1" dirty="0">
                <a:solidFill>
                  <a:schemeClr val="bg1"/>
                </a:solidFill>
                <a:latin typeface="+mn-lt"/>
                <a:cs typeface="+mn-cs"/>
              </a:rPr>
              <a:t>I</a:t>
            </a:r>
            <a:r>
              <a:rPr lang="en-US" sz="3200" dirty="0">
                <a:solidFill>
                  <a:schemeClr val="bg1"/>
                </a:solidFill>
                <a:latin typeface="+mn-lt"/>
                <a:cs typeface="+mn-cs"/>
              </a:rPr>
              <a:t>nquiry of facts</a:t>
            </a:r>
          </a:p>
          <a:p>
            <a:pPr marL="371475" indent="-228600">
              <a:buFont typeface="Arial" panose="020B0604020202020204" pitchFamily="34" charset="0"/>
              <a:buChar char="•"/>
            </a:pPr>
            <a:r>
              <a:rPr lang="en-US" sz="3200" b="1" dirty="0">
                <a:solidFill>
                  <a:schemeClr val="bg1"/>
                </a:solidFill>
                <a:latin typeface="+mn-lt"/>
                <a:cs typeface="+mn-cs"/>
              </a:rPr>
              <a:t>S</a:t>
            </a:r>
            <a:r>
              <a:rPr lang="en-US" sz="3200" dirty="0">
                <a:solidFill>
                  <a:schemeClr val="bg1"/>
                </a:solidFill>
                <a:latin typeface="+mn-lt"/>
                <a:cs typeface="+mn-cs"/>
              </a:rPr>
              <a:t>tatements that start with “I”</a:t>
            </a:r>
          </a:p>
          <a:p>
            <a:pPr marL="371475" indent="-228600">
              <a:buFont typeface="Arial" panose="020B0604020202020204" pitchFamily="34" charset="0"/>
              <a:buChar char="•"/>
            </a:pPr>
            <a:r>
              <a:rPr lang="en-US" sz="3200" b="1" dirty="0">
                <a:solidFill>
                  <a:schemeClr val="bg1"/>
                </a:solidFill>
                <a:latin typeface="+mn-lt"/>
                <a:cs typeface="+mn-cs"/>
              </a:rPr>
              <a:t>E</a:t>
            </a:r>
            <a:r>
              <a:rPr lang="en-US" sz="3200" dirty="0">
                <a:solidFill>
                  <a:schemeClr val="bg1"/>
                </a:solidFill>
                <a:latin typeface="+mn-lt"/>
                <a:cs typeface="+mn-cs"/>
              </a:rPr>
              <a:t>ducate and </a:t>
            </a:r>
            <a:r>
              <a:rPr lang="en-US" sz="3200" b="1" dirty="0">
                <a:solidFill>
                  <a:schemeClr val="bg1"/>
                </a:solidFill>
                <a:latin typeface="+mn-lt"/>
                <a:cs typeface="+mn-cs"/>
              </a:rPr>
              <a:t>E</a:t>
            </a:r>
            <a:r>
              <a:rPr lang="en-US" sz="3200" dirty="0">
                <a:solidFill>
                  <a:schemeClr val="bg1"/>
                </a:solidFill>
                <a:latin typeface="+mn-lt"/>
                <a:cs typeface="+mn-cs"/>
              </a:rPr>
              <a:t>ngage</a:t>
            </a:r>
          </a:p>
        </p:txBody>
      </p:sp>
    </p:spTree>
    <p:extLst>
      <p:ext uri="{BB962C8B-B14F-4D97-AF65-F5344CB8AC3E}">
        <p14:creationId xmlns:p14="http://schemas.microsoft.com/office/powerpoint/2010/main" val="792204863"/>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3200" y="1905017"/>
            <a:ext cx="9972224" cy="3594263"/>
          </a:xfrm>
        </p:spPr>
        <p:txBody>
          <a:bodyPr>
            <a:noAutofit/>
          </a:bodyPr>
          <a:lstStyle/>
          <a:p>
            <a:pPr marL="0" indent="0">
              <a:buNone/>
            </a:pPr>
            <a:endParaRPr lang="en-US" sz="2000" dirty="0">
              <a:solidFill>
                <a:schemeClr val="tx1"/>
              </a:solidFill>
            </a:endParaRPr>
          </a:p>
          <a:p>
            <a:pPr marL="0" indent="0">
              <a:buNone/>
            </a:pPr>
            <a:r>
              <a:rPr lang="en-US" sz="2000" b="1" dirty="0">
                <a:solidFill>
                  <a:schemeClr val="tx1"/>
                </a:solidFill>
              </a:rPr>
              <a:t>Assess the Situation: </a:t>
            </a:r>
            <a:r>
              <a:rPr lang="en-US" sz="2000" dirty="0">
                <a:solidFill>
                  <a:schemeClr val="tx1"/>
                </a:solidFill>
              </a:rPr>
              <a:t>Every situation is different. Consider the safety of all individuals. Is this the time and place? What would be the best strategy for interrupting the interaction? How do I preserve the dignity of the individuals and the relationships?</a:t>
            </a:r>
          </a:p>
          <a:p>
            <a:pPr marL="0" indent="0">
              <a:buNone/>
            </a:pPr>
            <a:endParaRPr lang="en-US" sz="2000" dirty="0">
              <a:solidFill>
                <a:schemeClr val="tx1"/>
              </a:solidFill>
            </a:endParaRPr>
          </a:p>
          <a:p>
            <a:pPr marL="0" indent="0">
              <a:buNone/>
            </a:pPr>
            <a:r>
              <a:rPr lang="en-US" sz="2000" b="1" dirty="0">
                <a:solidFill>
                  <a:schemeClr val="tx1"/>
                </a:solidFill>
              </a:rPr>
              <a:t>Rebuild: </a:t>
            </a:r>
            <a:r>
              <a:rPr lang="en-US" sz="2000" dirty="0">
                <a:solidFill>
                  <a:schemeClr val="tx1"/>
                </a:solidFill>
              </a:rPr>
              <a:t>During a microaggression there are threats to the reputations of all involved. The recipient may be seen as oversensitive, the source as racist, and the bystander(s) as a coward.  Rebuilding gives all involved the opportunity to restore their reputations and repair. </a:t>
            </a:r>
          </a:p>
        </p:txBody>
      </p:sp>
      <p:sp>
        <p:nvSpPr>
          <p:cNvPr id="4" name="Title 1">
            <a:extLst>
              <a:ext uri="{FF2B5EF4-FFF2-40B4-BE49-F238E27FC236}">
                <a16:creationId xmlns:a16="http://schemas.microsoft.com/office/drawing/2014/main" id="{112A4DC6-521A-4DD4-823E-9D84DCE8E222}"/>
              </a:ext>
            </a:extLst>
          </p:cNvPr>
          <p:cNvSpPr txBox="1">
            <a:spLocks/>
          </p:cNvSpPr>
          <p:nvPr/>
        </p:nvSpPr>
        <p:spPr>
          <a:xfrm>
            <a:off x="1396231" y="518456"/>
            <a:ext cx="6858000" cy="451249"/>
          </a:xfrm>
          <a:prstGeom prst="rect">
            <a:avLst/>
          </a:prstGeom>
          <a:solidFill>
            <a:schemeClr val="accent3"/>
          </a:solidFill>
        </p:spPr>
        <p:txBody>
          <a:bodyPr anchor="b">
            <a:noAutofit/>
          </a:bodyPr>
          <a:lstStyle>
            <a:lvl1pPr algn="l" defTabSz="685800" rtl="0" eaLnBrk="1" latinLnBrk="0" hangingPunct="1">
              <a:lnSpc>
                <a:spcPct val="90000"/>
              </a:lnSpc>
              <a:spcBef>
                <a:spcPct val="0"/>
              </a:spcBef>
              <a:buNone/>
              <a:defRPr sz="2100" b="0" i="0" kern="1200">
                <a:solidFill>
                  <a:schemeClr val="bg1"/>
                </a:solidFill>
                <a:latin typeface="Arial" panose="020B0604020202020204" pitchFamily="34" charset="0"/>
                <a:ea typeface="+mj-ea"/>
                <a:cs typeface="Arial" panose="020B0604020202020204" pitchFamily="34" charset="0"/>
              </a:defRPr>
            </a:lvl1pPr>
          </a:lstStyle>
          <a:p>
            <a:r>
              <a:rPr lang="en-US" b="1" dirty="0">
                <a:solidFill>
                  <a:schemeClr val="tx1"/>
                </a:solidFill>
              </a:rPr>
              <a:t>When You Are the Bystander-Notes</a:t>
            </a:r>
          </a:p>
        </p:txBody>
      </p:sp>
    </p:spTree>
    <p:custDataLst>
      <p:tags r:id="rId1"/>
    </p:custDataLst>
    <p:extLst>
      <p:ext uri="{BB962C8B-B14F-4D97-AF65-F5344CB8AC3E}">
        <p14:creationId xmlns:p14="http://schemas.microsoft.com/office/powerpoint/2010/main" val="4123425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CA0DAA6-33B8-4A25-810D-2F4D816FB4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4972594"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0A45560-A28F-4393-8FA0-77050E085139}"/>
              </a:ext>
            </a:extLst>
          </p:cNvPr>
          <p:cNvSpPr>
            <a:spLocks noGrp="1"/>
          </p:cNvSpPr>
          <p:nvPr>
            <p:ph type="ctrTitle"/>
          </p:nvPr>
        </p:nvSpPr>
        <p:spPr>
          <a:xfrm>
            <a:off x="651307" y="640081"/>
            <a:ext cx="3377183" cy="3681976"/>
          </a:xfrm>
          <a:noFill/>
        </p:spPr>
        <p:txBody>
          <a:bodyPr vert="horz" lIns="91440" tIns="45720" rIns="91440" bIns="45720" rtlCol="0" anchor="b">
            <a:normAutofit/>
          </a:bodyPr>
          <a:lstStyle/>
          <a:p>
            <a:r>
              <a:rPr lang="en-US" sz="4400" dirty="0">
                <a:latin typeface="+mj-lt"/>
                <a:cs typeface="+mj-cs"/>
              </a:rPr>
              <a:t>Post Quiz</a:t>
            </a:r>
          </a:p>
        </p:txBody>
      </p:sp>
      <p:sp>
        <p:nvSpPr>
          <p:cNvPr id="5" name="Content Placeholder 4">
            <a:extLst>
              <a:ext uri="{FF2B5EF4-FFF2-40B4-BE49-F238E27FC236}">
                <a16:creationId xmlns:a16="http://schemas.microsoft.com/office/drawing/2014/main" id="{F25FB14C-9274-804E-B1A9-0A5C65CB60AD}"/>
              </a:ext>
            </a:extLst>
          </p:cNvPr>
          <p:cNvSpPr>
            <a:spLocks noGrp="1"/>
          </p:cNvSpPr>
          <p:nvPr>
            <p:ph idx="1"/>
          </p:nvPr>
        </p:nvSpPr>
        <p:spPr>
          <a:xfrm>
            <a:off x="5623901" y="1428816"/>
            <a:ext cx="5744554" cy="4459479"/>
          </a:xfrm>
        </p:spPr>
        <p:txBody>
          <a:bodyPr>
            <a:normAutofit/>
          </a:bodyPr>
          <a:lstStyle/>
          <a:p>
            <a:r>
              <a:rPr lang="en-US" sz="2000" dirty="0">
                <a:solidFill>
                  <a:schemeClr val="tx1"/>
                </a:solidFill>
              </a:rPr>
              <a:t>Add in QR code and/or link for Post-Test Survey</a:t>
            </a:r>
          </a:p>
        </p:txBody>
      </p:sp>
    </p:spTree>
    <p:extLst>
      <p:ext uri="{BB962C8B-B14F-4D97-AF65-F5344CB8AC3E}">
        <p14:creationId xmlns:p14="http://schemas.microsoft.com/office/powerpoint/2010/main" val="2177871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F66A575-7835-4400-BEDE-89F2EF0340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6854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CC47C398-A6A6-488A-9E08-0FE0208601AD}"/>
              </a:ext>
            </a:extLst>
          </p:cNvPr>
          <p:cNvSpPr>
            <a:spLocks noGrp="1"/>
          </p:cNvSpPr>
          <p:nvPr>
            <p:ph type="ctrTitle"/>
          </p:nvPr>
        </p:nvSpPr>
        <p:spPr>
          <a:xfrm>
            <a:off x="621629" y="640080"/>
            <a:ext cx="4225290" cy="5578816"/>
          </a:xfrm>
        </p:spPr>
        <p:txBody>
          <a:bodyPr vert="horz" lIns="91440" tIns="45720" rIns="91440" bIns="45720" rtlCol="0" anchor="ctr">
            <a:normAutofit/>
          </a:bodyPr>
          <a:lstStyle/>
          <a:p>
            <a:pPr algn="ctr"/>
            <a:r>
              <a:rPr lang="en-US" sz="4400" dirty="0">
                <a:solidFill>
                  <a:srgbClr val="FFFFFF"/>
                </a:solidFill>
                <a:latin typeface="+mj-lt"/>
                <a:cs typeface="+mj-cs"/>
              </a:rPr>
              <a:t>Pre-Quiz</a:t>
            </a:r>
          </a:p>
        </p:txBody>
      </p:sp>
      <p:sp>
        <p:nvSpPr>
          <p:cNvPr id="2" name="TextBox 1">
            <a:extLst>
              <a:ext uri="{FF2B5EF4-FFF2-40B4-BE49-F238E27FC236}">
                <a16:creationId xmlns:a16="http://schemas.microsoft.com/office/drawing/2014/main" id="{B1641FC5-36D3-F743-B424-E797ED9468FC}"/>
              </a:ext>
            </a:extLst>
          </p:cNvPr>
          <p:cNvSpPr txBox="1"/>
          <p:nvPr/>
        </p:nvSpPr>
        <p:spPr>
          <a:xfrm>
            <a:off x="6795246" y="3059668"/>
            <a:ext cx="3843296" cy="369332"/>
          </a:xfrm>
          <a:prstGeom prst="rect">
            <a:avLst/>
          </a:prstGeom>
          <a:noFill/>
        </p:spPr>
        <p:txBody>
          <a:bodyPr wrap="none" rtlCol="0">
            <a:spAutoFit/>
          </a:bodyPr>
          <a:lstStyle/>
          <a:p>
            <a:r>
              <a:rPr lang="en-US" dirty="0"/>
              <a:t>Add QR Code and/or Pre-Test Link here</a:t>
            </a:r>
          </a:p>
        </p:txBody>
      </p:sp>
    </p:spTree>
    <p:extLst>
      <p:ext uri="{BB962C8B-B14F-4D97-AF65-F5344CB8AC3E}">
        <p14:creationId xmlns:p14="http://schemas.microsoft.com/office/powerpoint/2010/main" val="20622447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noGrp="1"/>
          </p:cNvSpPr>
          <p:nvPr>
            <p:ph type="title"/>
          </p:nvPr>
        </p:nvSpPr>
        <p:spPr>
          <a:xfrm>
            <a:off x="1676400" y="249127"/>
            <a:ext cx="8229600" cy="773643"/>
          </a:xfrm>
          <a:prstGeom prst="rect">
            <a:avLst/>
          </a:prstGeom>
        </p:spPr>
        <p:txBody>
          <a:bodyPr vert="horz" wrap="square" lIns="91426" tIns="45713" rIns="91426" bIns="45713" numCol="1" rtlCol="0" anchor="b" anchorCtr="0" compatLnSpc="1">
            <a:prstTxWarp prst="textNoShape">
              <a:avLst/>
            </a:prstTxWarp>
            <a:noAutofit/>
          </a:bodyPr>
          <a:lstStyle>
            <a:lvl1pPr algn="l" defTabSz="457127" rtl="0" eaLnBrk="1" latinLnBrk="0" hangingPunct="1">
              <a:spcBef>
                <a:spcPct val="0"/>
              </a:spcBef>
              <a:buNone/>
              <a:defRPr sz="2800" kern="1200">
                <a:solidFill>
                  <a:schemeClr val="tx2">
                    <a:lumMod val="75000"/>
                  </a:schemeClr>
                </a:solidFill>
                <a:latin typeface="Helvetica Neue"/>
                <a:ea typeface="+mj-ea"/>
                <a:cs typeface="Helvetica Neue"/>
              </a:defRPr>
            </a:lvl1pPr>
          </a:lstStyle>
          <a:p>
            <a:r>
              <a:rPr lang="en-US" sz="2000" b="1" dirty="0">
                <a:latin typeface="+mn-lt"/>
                <a:ea typeface="Helvetica Neue" panose="02000503000000020004" pitchFamily="2" charset="0"/>
                <a:cs typeface="Helvetica Neue" panose="02000503000000020004" pitchFamily="2" charset="0"/>
              </a:rPr>
              <a:t>Definition of Microaggressions</a:t>
            </a:r>
            <a:endParaRPr lang="en-US" sz="2000" dirty="0">
              <a:latin typeface="+mn-lt"/>
              <a:ea typeface="Helvetica Neue" panose="02000503000000020004" pitchFamily="2" charset="0"/>
              <a:cs typeface="Helvetica Neue" panose="02000503000000020004" pitchFamily="2" charset="0"/>
            </a:endParaRPr>
          </a:p>
        </p:txBody>
      </p:sp>
      <p:sp>
        <p:nvSpPr>
          <p:cNvPr id="5" name="Content Placeholder 2"/>
          <p:cNvSpPr>
            <a:spLocks noGrp="1"/>
          </p:cNvSpPr>
          <p:nvPr>
            <p:ph sz="quarter" idx="13"/>
          </p:nvPr>
        </p:nvSpPr>
        <p:spPr>
          <a:xfrm>
            <a:off x="1664678" y="1014144"/>
            <a:ext cx="8561457" cy="3514716"/>
          </a:xfrm>
        </p:spPr>
        <p:txBody>
          <a:bodyPr vert="horz" wrap="square" lIns="91426" tIns="45713" rIns="91426" bIns="45713" numCol="1" rtlCol="0" anchor="t" anchorCtr="0" compatLnSpc="1">
            <a:prstTxWarp prst="textNoShape">
              <a:avLst/>
            </a:prstTxWarp>
            <a:noAutofit/>
          </a:bodyPr>
          <a:lstStyle/>
          <a:p>
            <a:pPr marL="0" indent="0">
              <a:buNone/>
            </a:pPr>
            <a:r>
              <a:rPr lang="en-US" dirty="0"/>
              <a:t>Microaggressions are subtle statements and behaviors that unconsciously communicate denigrating messages to people who identify with certain social groups/</a:t>
            </a:r>
            <a:r>
              <a:rPr lang="en-US" i="1" dirty="0"/>
              <a:t>(Nadal, 2011).</a:t>
            </a:r>
            <a:endParaRPr lang="en-US" b="1" i="1" dirty="0">
              <a:latin typeface="ITC Berkeley Oldstyle Std Book" panose="02090402050306020404" pitchFamily="18" charset="0"/>
              <a:cs typeface="ITC Berkeley Oldstyle Std Bk"/>
            </a:endParaRPr>
          </a:p>
        </p:txBody>
      </p:sp>
      <p:sp>
        <p:nvSpPr>
          <p:cNvPr id="6" name="TextBox 5"/>
          <p:cNvSpPr txBox="1"/>
          <p:nvPr/>
        </p:nvSpPr>
        <p:spPr>
          <a:xfrm>
            <a:off x="1752600" y="6300362"/>
            <a:ext cx="4572000" cy="369332"/>
          </a:xfrm>
          <a:prstGeom prst="rect">
            <a:avLst/>
          </a:prstGeom>
          <a:noFill/>
        </p:spPr>
        <p:txBody>
          <a:bodyPr wrap="square" rtlCol="0">
            <a:spAutoFit/>
          </a:bodyPr>
          <a:lstStyle/>
          <a:p>
            <a:r>
              <a:rPr lang="en-US" dirty="0">
                <a:solidFill>
                  <a:schemeClr val="bg1"/>
                </a:solidFill>
              </a:rPr>
              <a:t>Center for a Diverse Healthcare Workforce</a:t>
            </a:r>
          </a:p>
        </p:txBody>
      </p:sp>
      <p:graphicFrame>
        <p:nvGraphicFramePr>
          <p:cNvPr id="3" name="Table 2"/>
          <p:cNvGraphicFramePr>
            <a:graphicFrameLocks noGrp="1"/>
          </p:cNvGraphicFramePr>
          <p:nvPr>
            <p:extLst>
              <p:ext uri="{D42A27DB-BD31-4B8C-83A1-F6EECF244321}">
                <p14:modId xmlns:p14="http://schemas.microsoft.com/office/powerpoint/2010/main" val="652304965"/>
              </p:ext>
            </p:extLst>
          </p:nvPr>
        </p:nvGraphicFramePr>
        <p:xfrm>
          <a:off x="1625600" y="2771502"/>
          <a:ext cx="9398000" cy="2729976"/>
        </p:xfrm>
        <a:graphic>
          <a:graphicData uri="http://schemas.openxmlformats.org/drawingml/2006/table">
            <a:tbl>
              <a:tblPr firstRow="1" bandRow="1">
                <a:tableStyleId>{6E25E649-3F16-4E02-A733-19D2CDBF48F0}</a:tableStyleId>
              </a:tblPr>
              <a:tblGrid>
                <a:gridCol w="3132667">
                  <a:extLst>
                    <a:ext uri="{9D8B030D-6E8A-4147-A177-3AD203B41FA5}">
                      <a16:colId xmlns:a16="http://schemas.microsoft.com/office/drawing/2014/main" val="2025616127"/>
                    </a:ext>
                  </a:extLst>
                </a:gridCol>
                <a:gridCol w="6265333">
                  <a:extLst>
                    <a:ext uri="{9D8B030D-6E8A-4147-A177-3AD203B41FA5}">
                      <a16:colId xmlns:a16="http://schemas.microsoft.com/office/drawing/2014/main" val="1762186772"/>
                    </a:ext>
                  </a:extLst>
                </a:gridCol>
              </a:tblGrid>
              <a:tr h="471051">
                <a:tc>
                  <a:txBody>
                    <a:bodyPr/>
                    <a:lstStyle/>
                    <a:p>
                      <a:r>
                        <a:rPr lang="en-US" dirty="0"/>
                        <a:t>Type</a:t>
                      </a:r>
                    </a:p>
                  </a:txBody>
                  <a:tcPr/>
                </a:tc>
                <a:tc>
                  <a:txBody>
                    <a:bodyPr/>
                    <a:lstStyle/>
                    <a:p>
                      <a:r>
                        <a:rPr lang="en-US" dirty="0"/>
                        <a:t>Definition</a:t>
                      </a:r>
                    </a:p>
                  </a:txBody>
                  <a:tcPr/>
                </a:tc>
                <a:extLst>
                  <a:ext uri="{0D108BD9-81ED-4DB2-BD59-A6C34878D82A}">
                    <a16:rowId xmlns:a16="http://schemas.microsoft.com/office/drawing/2014/main" val="2101293869"/>
                  </a:ext>
                </a:extLst>
              </a:tr>
              <a:tr h="752975">
                <a:tc>
                  <a:txBody>
                    <a:bodyPr/>
                    <a:lstStyle/>
                    <a:p>
                      <a:r>
                        <a:rPr lang="en-US" dirty="0"/>
                        <a:t>Micro-assaults</a:t>
                      </a:r>
                    </a:p>
                  </a:txBody>
                  <a:tcPr/>
                </a:tc>
                <a:tc>
                  <a:txBody>
                    <a:bodyPr/>
                    <a:lstStyle/>
                    <a:p>
                      <a:r>
                        <a:rPr lang="en-US" dirty="0"/>
                        <a:t>Intentionally and explicitly</a:t>
                      </a:r>
                      <a:r>
                        <a:rPr lang="en-US" baseline="0" dirty="0"/>
                        <a:t> derogatory verbal or non-verbal attacks. (Often consciously done)</a:t>
                      </a:r>
                      <a:endParaRPr lang="en-US" dirty="0"/>
                    </a:p>
                  </a:txBody>
                  <a:tcPr/>
                </a:tc>
                <a:extLst>
                  <a:ext uri="{0D108BD9-81ED-4DB2-BD59-A6C34878D82A}">
                    <a16:rowId xmlns:a16="http://schemas.microsoft.com/office/drawing/2014/main" val="4232573574"/>
                  </a:ext>
                </a:extLst>
              </a:tr>
              <a:tr h="752975">
                <a:tc>
                  <a:txBody>
                    <a:bodyPr/>
                    <a:lstStyle/>
                    <a:p>
                      <a:r>
                        <a:rPr lang="en-US" dirty="0"/>
                        <a:t>Micro-insults</a:t>
                      </a:r>
                    </a:p>
                  </a:txBody>
                  <a:tcPr/>
                </a:tc>
                <a:tc>
                  <a:txBody>
                    <a:bodyPr/>
                    <a:lstStyle/>
                    <a:p>
                      <a:r>
                        <a:rPr lang="en-US" dirty="0"/>
                        <a:t>Rude and insensitive subtle put-downs of someone’s racial heritage</a:t>
                      </a:r>
                      <a:r>
                        <a:rPr lang="en-US" baseline="0" dirty="0"/>
                        <a:t> or identity. (Usually unconsciously done)</a:t>
                      </a:r>
                      <a:endParaRPr lang="en-US" dirty="0"/>
                    </a:p>
                  </a:txBody>
                  <a:tcPr/>
                </a:tc>
                <a:extLst>
                  <a:ext uri="{0D108BD9-81ED-4DB2-BD59-A6C34878D82A}">
                    <a16:rowId xmlns:a16="http://schemas.microsoft.com/office/drawing/2014/main" val="1416451574"/>
                  </a:ext>
                </a:extLst>
              </a:tr>
              <a:tr h="752975">
                <a:tc>
                  <a:txBody>
                    <a:bodyPr/>
                    <a:lstStyle/>
                    <a:p>
                      <a:r>
                        <a:rPr lang="en-US" dirty="0"/>
                        <a:t>Micro-invalidations</a:t>
                      </a:r>
                    </a:p>
                  </a:txBody>
                  <a:tcPr/>
                </a:tc>
                <a:tc>
                  <a:txBody>
                    <a:bodyPr/>
                    <a:lstStyle/>
                    <a:p>
                      <a:r>
                        <a:rPr lang="en-US" dirty="0"/>
                        <a:t>Remarks that diminish, dismiss or negate the realities of people’s social groups. </a:t>
                      </a:r>
                      <a:r>
                        <a:rPr lang="en-US" baseline="0" dirty="0"/>
                        <a:t>(Usually unconsciously done)</a:t>
                      </a:r>
                      <a:endParaRPr lang="en-US" dirty="0"/>
                    </a:p>
                  </a:txBody>
                  <a:tcPr/>
                </a:tc>
                <a:extLst>
                  <a:ext uri="{0D108BD9-81ED-4DB2-BD59-A6C34878D82A}">
                    <a16:rowId xmlns:a16="http://schemas.microsoft.com/office/drawing/2014/main" val="4221181979"/>
                  </a:ext>
                </a:extLst>
              </a:tr>
            </a:tbl>
          </a:graphicData>
        </a:graphic>
      </p:graphicFrame>
      <p:sp>
        <p:nvSpPr>
          <p:cNvPr id="2" name="TextBox 1"/>
          <p:cNvSpPr txBox="1"/>
          <p:nvPr/>
        </p:nvSpPr>
        <p:spPr>
          <a:xfrm>
            <a:off x="1625600" y="5561698"/>
            <a:ext cx="9398000" cy="923330"/>
          </a:xfrm>
          <a:prstGeom prst="rect">
            <a:avLst/>
          </a:prstGeom>
          <a:noFill/>
          <a:ln w="3175">
            <a:solidFill>
              <a:schemeClr val="tx1"/>
            </a:solidFill>
          </a:ln>
        </p:spPr>
        <p:txBody>
          <a:bodyPr wrap="square" rtlCol="0">
            <a:spAutoFit/>
          </a:bodyPr>
          <a:lstStyle/>
          <a:p>
            <a:r>
              <a:rPr lang="en-US" dirty="0" err="1"/>
              <a:t>Derald</a:t>
            </a:r>
            <a:r>
              <a:rPr lang="en-US" dirty="0"/>
              <a:t> Wing Sue CMC, Gina C. Torino, Jennifer M. </a:t>
            </a:r>
            <a:r>
              <a:rPr lang="en-US" dirty="0" err="1"/>
              <a:t>Bucceri</a:t>
            </a:r>
            <a:r>
              <a:rPr lang="en-US" dirty="0"/>
              <a:t>, Aisha M. B. Holder, Kevin L. Nadal and Marta </a:t>
            </a:r>
            <a:r>
              <a:rPr lang="en-US" dirty="0" err="1"/>
              <a:t>Esquilin</a:t>
            </a:r>
            <a:r>
              <a:rPr lang="en-US" dirty="0"/>
              <a:t>. Racial Microaggressions in Everyday Life: Implications for Clinical Practice. </a:t>
            </a:r>
            <a:r>
              <a:rPr lang="en-US" i="1" dirty="0"/>
              <a:t>American Psychological Association. </a:t>
            </a:r>
            <a:r>
              <a:rPr lang="en-US" dirty="0"/>
              <a:t>2007;62(4):271-286.</a:t>
            </a:r>
            <a:endParaRPr lang="en-US" i="1" dirty="0"/>
          </a:p>
        </p:txBody>
      </p:sp>
    </p:spTree>
    <p:custDataLst>
      <p:tags r:id="rId1"/>
    </p:custDataLst>
    <p:extLst>
      <p:ext uri="{BB962C8B-B14F-4D97-AF65-F5344CB8AC3E}">
        <p14:creationId xmlns:p14="http://schemas.microsoft.com/office/powerpoint/2010/main" val="15078794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77AB66-FE7A-452E-9A9D-BFE2A279C5AD}"/>
              </a:ext>
            </a:extLst>
          </p:cNvPr>
          <p:cNvSpPr>
            <a:spLocks noGrp="1"/>
          </p:cNvSpPr>
          <p:nvPr>
            <p:ph type="ctrTitle"/>
          </p:nvPr>
        </p:nvSpPr>
        <p:spPr>
          <a:xfrm>
            <a:off x="1396231" y="427984"/>
            <a:ext cx="9144000" cy="451249"/>
          </a:xfrm>
        </p:spPr>
        <p:txBody>
          <a:bodyPr/>
          <a:lstStyle/>
          <a:p>
            <a:r>
              <a:rPr lang="en-US" sz="2100" b="1" dirty="0"/>
              <a:t>Microaggressions</a:t>
            </a:r>
          </a:p>
        </p:txBody>
      </p:sp>
      <p:graphicFrame>
        <p:nvGraphicFramePr>
          <p:cNvPr id="4" name="Content Placeholder 3">
            <a:extLst>
              <a:ext uri="{FF2B5EF4-FFF2-40B4-BE49-F238E27FC236}">
                <a16:creationId xmlns:a16="http://schemas.microsoft.com/office/drawing/2014/main" id="{9817ADEA-A463-4F75-8C31-79619183EFD9}"/>
              </a:ext>
            </a:extLst>
          </p:cNvPr>
          <p:cNvGraphicFramePr>
            <a:graphicFrameLocks noGrp="1"/>
          </p:cNvGraphicFramePr>
          <p:nvPr>
            <p:ph idx="1"/>
            <p:extLst>
              <p:ext uri="{D42A27DB-BD31-4B8C-83A1-F6EECF244321}">
                <p14:modId xmlns:p14="http://schemas.microsoft.com/office/powerpoint/2010/main" val="1587080613"/>
              </p:ext>
            </p:extLst>
          </p:nvPr>
        </p:nvGraphicFramePr>
        <p:xfrm>
          <a:off x="1396231" y="13916"/>
          <a:ext cx="9728131" cy="5547360"/>
        </p:xfrm>
        <a:graphic>
          <a:graphicData uri="http://schemas.openxmlformats.org/drawingml/2006/table">
            <a:tbl>
              <a:tblPr firstRow="1" bandRow="1">
                <a:tableStyleId>{5C22544A-7EE6-4342-B048-85BDC9FD1C3A}</a:tableStyleId>
              </a:tblPr>
              <a:tblGrid>
                <a:gridCol w="3281277">
                  <a:extLst>
                    <a:ext uri="{9D8B030D-6E8A-4147-A177-3AD203B41FA5}">
                      <a16:colId xmlns:a16="http://schemas.microsoft.com/office/drawing/2014/main" val="2114242192"/>
                    </a:ext>
                  </a:extLst>
                </a:gridCol>
                <a:gridCol w="6446854">
                  <a:extLst>
                    <a:ext uri="{9D8B030D-6E8A-4147-A177-3AD203B41FA5}">
                      <a16:colId xmlns:a16="http://schemas.microsoft.com/office/drawing/2014/main" val="2709492540"/>
                    </a:ext>
                  </a:extLst>
                </a:gridCol>
              </a:tblGrid>
              <a:tr h="190953">
                <a:tc gridSpan="2">
                  <a:txBody>
                    <a:bodyPr/>
                    <a:lstStyle/>
                    <a:p>
                      <a:pPr algn="ctr"/>
                      <a:r>
                        <a:rPr lang="en-US" sz="1800" dirty="0"/>
                        <a:t>Examples of Microaggressions</a:t>
                      </a:r>
                    </a:p>
                  </a:txBody>
                  <a:tcPr/>
                </a:tc>
                <a:tc hMerge="1">
                  <a:txBody>
                    <a:bodyPr/>
                    <a:lstStyle/>
                    <a:p>
                      <a:endParaRPr lang="en-US" dirty="0"/>
                    </a:p>
                  </a:txBody>
                  <a:tcPr/>
                </a:tc>
                <a:extLst>
                  <a:ext uri="{0D108BD9-81ED-4DB2-BD59-A6C34878D82A}">
                    <a16:rowId xmlns:a16="http://schemas.microsoft.com/office/drawing/2014/main" val="3070447295"/>
                  </a:ext>
                </a:extLst>
              </a:tr>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000" b="1"/>
                        <a:t>Alien in own land</a:t>
                      </a:r>
                      <a:endParaRPr lang="en-US" sz="2000" b="1" dirty="0">
                        <a:solidFill>
                          <a:schemeClr val="tx2"/>
                        </a:solidFill>
                      </a:endParaRPr>
                    </a:p>
                  </a:txBody>
                  <a:tcPr/>
                </a:tc>
                <a:tc>
                  <a:txBody>
                    <a:bodyPr/>
                    <a:lstStyle/>
                    <a:p>
                      <a:pPr algn="l"/>
                      <a:r>
                        <a:rPr lang="en-US" sz="1800"/>
                        <a:t>“Where are you from?”</a:t>
                      </a:r>
                    </a:p>
                    <a:p>
                      <a:pPr algn="l"/>
                      <a:r>
                        <a:rPr lang="en-US" sz="1800"/>
                        <a:t>“You speak good English.”</a:t>
                      </a:r>
                      <a:endParaRPr lang="en-US" sz="1800" dirty="0"/>
                    </a:p>
                  </a:txBody>
                  <a:tcPr/>
                </a:tc>
                <a:extLst>
                  <a:ext uri="{0D108BD9-81ED-4DB2-BD59-A6C34878D82A}">
                    <a16:rowId xmlns:a16="http://schemas.microsoft.com/office/drawing/2014/main" val="2993274073"/>
                  </a:ext>
                </a:extLst>
              </a:tr>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000" b="1"/>
                        <a:t>Ascription of intelligence</a:t>
                      </a:r>
                      <a:endParaRPr lang="en-US" sz="2000" b="1" dirty="0">
                        <a:solidFill>
                          <a:schemeClr val="tx2"/>
                        </a:solidFill>
                      </a:endParaRP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800" dirty="0"/>
                        <a:t>“Did you really get an A on that exam”?</a:t>
                      </a:r>
                    </a:p>
                  </a:txBody>
                  <a:tcPr/>
                </a:tc>
                <a:extLst>
                  <a:ext uri="{0D108BD9-81ED-4DB2-BD59-A6C34878D82A}">
                    <a16:rowId xmlns:a16="http://schemas.microsoft.com/office/drawing/2014/main" val="2100353504"/>
                  </a:ext>
                </a:extLst>
              </a:tr>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000" b="1" dirty="0"/>
                        <a:t>Color blindness</a:t>
                      </a:r>
                      <a:endParaRPr lang="en-US" sz="2000" b="1" dirty="0">
                        <a:solidFill>
                          <a:schemeClr val="tx2"/>
                        </a:solidFill>
                      </a:endParaRPr>
                    </a:p>
                  </a:txBody>
                  <a:tcPr/>
                </a:tc>
                <a:tc>
                  <a:txBody>
                    <a:bodyPr/>
                    <a:lstStyle/>
                    <a:p>
                      <a:pPr algn="l"/>
                      <a:r>
                        <a:rPr lang="en-US" sz="1800" dirty="0"/>
                        <a:t>“When I look at you, I don’t see color.”</a:t>
                      </a:r>
                    </a:p>
                    <a:p>
                      <a:pPr algn="l"/>
                      <a:r>
                        <a:rPr lang="en-US" sz="1800" dirty="0"/>
                        <a:t>“America is a melting pot.”</a:t>
                      </a:r>
                    </a:p>
                  </a:txBody>
                  <a:tcPr/>
                </a:tc>
                <a:extLst>
                  <a:ext uri="{0D108BD9-81ED-4DB2-BD59-A6C34878D82A}">
                    <a16:rowId xmlns:a16="http://schemas.microsoft.com/office/drawing/2014/main" val="3506679078"/>
                  </a:ext>
                </a:extLst>
              </a:tr>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000" b="1" dirty="0"/>
                        <a:t>Criminality</a:t>
                      </a:r>
                      <a:endParaRPr lang="en-US" sz="2000" b="1" dirty="0">
                        <a:solidFill>
                          <a:schemeClr val="tx2"/>
                        </a:solidFill>
                      </a:endParaRPr>
                    </a:p>
                  </a:txBody>
                  <a:tcPr/>
                </a:tc>
                <a:tc>
                  <a:txBody>
                    <a:bodyPr/>
                    <a:lstStyle/>
                    <a:p>
                      <a:pPr algn="l"/>
                      <a:r>
                        <a:rPr lang="en-US" sz="1800" dirty="0"/>
                        <a:t>Person of color (POC)</a:t>
                      </a:r>
                      <a:r>
                        <a:rPr lang="en-US" sz="1800" baseline="0" dirty="0"/>
                        <a:t> </a:t>
                      </a:r>
                      <a:r>
                        <a:rPr lang="en-US" sz="1800" dirty="0"/>
                        <a:t>being followed in a store</a:t>
                      </a:r>
                    </a:p>
                    <a:p>
                      <a:pPr algn="l"/>
                      <a:r>
                        <a:rPr lang="en-US" sz="1800" dirty="0"/>
                        <a:t>White person clutching</a:t>
                      </a:r>
                      <a:r>
                        <a:rPr lang="en-US" sz="1800" baseline="0" dirty="0"/>
                        <a:t> bag near POC </a:t>
                      </a:r>
                      <a:endParaRPr lang="en-US" sz="1800" dirty="0"/>
                    </a:p>
                  </a:txBody>
                  <a:tcPr/>
                </a:tc>
                <a:extLst>
                  <a:ext uri="{0D108BD9-81ED-4DB2-BD59-A6C34878D82A}">
                    <a16:rowId xmlns:a16="http://schemas.microsoft.com/office/drawing/2014/main" val="2181754175"/>
                  </a:ext>
                </a:extLst>
              </a:tr>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000" b="1" dirty="0"/>
                        <a:t>Denial of individual racism</a:t>
                      </a:r>
                      <a:endParaRPr lang="en-US" sz="2000" b="1" dirty="0">
                        <a:solidFill>
                          <a:schemeClr val="tx2"/>
                        </a:solidFill>
                      </a:endParaRP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800"/>
                        <a:t>“I have black/Asian/Hispanic</a:t>
                      </a:r>
                      <a:r>
                        <a:rPr lang="en-US" sz="1800" baseline="0"/>
                        <a:t> friends.”</a:t>
                      </a:r>
                      <a:endParaRPr lang="en-US" sz="1800" dirty="0"/>
                    </a:p>
                  </a:txBody>
                  <a:tcPr/>
                </a:tc>
                <a:extLst>
                  <a:ext uri="{0D108BD9-81ED-4DB2-BD59-A6C34878D82A}">
                    <a16:rowId xmlns:a16="http://schemas.microsoft.com/office/drawing/2014/main" val="325282706"/>
                  </a:ext>
                </a:extLst>
              </a:tr>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000" b="1"/>
                        <a:t>Myth</a:t>
                      </a:r>
                      <a:r>
                        <a:rPr lang="en-US" sz="2000" b="1" baseline="0"/>
                        <a:t> of m</a:t>
                      </a:r>
                      <a:r>
                        <a:rPr lang="en-US" sz="2000" b="1"/>
                        <a:t>eritocracy</a:t>
                      </a:r>
                      <a:endParaRPr lang="en-US" sz="2000" b="1" dirty="0">
                        <a:solidFill>
                          <a:schemeClr val="tx2"/>
                        </a:solidFill>
                      </a:endParaRPr>
                    </a:p>
                  </a:txBody>
                  <a:tcPr/>
                </a:tc>
                <a:tc>
                  <a:txBody>
                    <a:bodyPr/>
                    <a:lstStyle/>
                    <a:p>
                      <a:pPr algn="l"/>
                      <a:r>
                        <a:rPr lang="en-US" sz="1800" dirty="0"/>
                        <a:t>“Everyone</a:t>
                      </a:r>
                      <a:r>
                        <a:rPr lang="en-US" sz="1800" baseline="0" dirty="0"/>
                        <a:t> can succeed if they just work hard”</a:t>
                      </a:r>
                    </a:p>
                  </a:txBody>
                  <a:tcPr/>
                </a:tc>
                <a:extLst>
                  <a:ext uri="{0D108BD9-81ED-4DB2-BD59-A6C34878D82A}">
                    <a16:rowId xmlns:a16="http://schemas.microsoft.com/office/drawing/2014/main" val="3213600945"/>
                  </a:ext>
                </a:extLst>
              </a:tr>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000" b="1" u="none"/>
                        <a:t>Myth of Diversity</a:t>
                      </a:r>
                      <a:endParaRPr lang="en-US" sz="2000" b="1" u="none" dirty="0">
                        <a:solidFill>
                          <a:schemeClr val="tx2"/>
                        </a:solidFill>
                      </a:endParaRPr>
                    </a:p>
                  </a:txBody>
                  <a:tcPr/>
                </a:tc>
                <a:tc>
                  <a:txBody>
                    <a:bodyPr/>
                    <a:lstStyle/>
                    <a:p>
                      <a:pPr algn="l"/>
                      <a:r>
                        <a:rPr lang="en-US" sz="1800" dirty="0"/>
                        <a:t>We had to lower our standards to admit students of color</a:t>
                      </a:r>
                    </a:p>
                    <a:p>
                      <a:pPr algn="l"/>
                      <a:r>
                        <a:rPr lang="en-US" sz="1800" dirty="0"/>
                        <a:t>You were only admitted/hired as a diversity student/employee</a:t>
                      </a:r>
                    </a:p>
                  </a:txBody>
                  <a:tcPr/>
                </a:tc>
                <a:extLst>
                  <a:ext uri="{0D108BD9-81ED-4DB2-BD59-A6C34878D82A}">
                    <a16:rowId xmlns:a16="http://schemas.microsoft.com/office/drawing/2014/main" val="774603564"/>
                  </a:ext>
                </a:extLst>
              </a:tr>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000" b="1"/>
                        <a:t>Pathologizing culture</a:t>
                      </a:r>
                      <a:endParaRPr lang="en-US" sz="2000" b="1" dirty="0">
                        <a:solidFill>
                          <a:schemeClr val="tx2"/>
                        </a:solidFill>
                      </a:endParaRP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800"/>
                        <a:t>“You shouldn’t be so loud/quiet, etc.</a:t>
                      </a:r>
                      <a:r>
                        <a:rPr lang="en-US" sz="1800" baseline="0"/>
                        <a:t>” </a:t>
                      </a:r>
                    </a:p>
                    <a:p>
                      <a:pPr marL="0" marR="0" lvl="0" indent="0" algn="l" defTabSz="685800" rtl="0" eaLnBrk="1" fontAlgn="auto" latinLnBrk="0" hangingPunct="1">
                        <a:lnSpc>
                          <a:spcPct val="100000"/>
                        </a:lnSpc>
                        <a:spcBef>
                          <a:spcPts val="0"/>
                        </a:spcBef>
                        <a:spcAft>
                          <a:spcPts val="0"/>
                        </a:spcAft>
                        <a:buClrTx/>
                        <a:buSzTx/>
                        <a:buFontTx/>
                        <a:buNone/>
                        <a:tabLst/>
                        <a:defRPr/>
                      </a:pPr>
                      <a:r>
                        <a:rPr lang="en-US" sz="1800" baseline="0"/>
                        <a:t>Women being emotional or aggressive vs assertive</a:t>
                      </a:r>
                      <a:endParaRPr lang="en-US" sz="1800" dirty="0"/>
                    </a:p>
                  </a:txBody>
                  <a:tcPr/>
                </a:tc>
                <a:extLst>
                  <a:ext uri="{0D108BD9-81ED-4DB2-BD59-A6C34878D82A}">
                    <a16:rowId xmlns:a16="http://schemas.microsoft.com/office/drawing/2014/main" val="751518024"/>
                  </a:ext>
                </a:extLst>
              </a:tr>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000" b="1" dirty="0"/>
                        <a:t>2</a:t>
                      </a:r>
                      <a:r>
                        <a:rPr lang="en-US" sz="2000" b="1" baseline="30000" dirty="0"/>
                        <a:t>nd</a:t>
                      </a:r>
                      <a:r>
                        <a:rPr lang="en-US" sz="2000" b="1" dirty="0"/>
                        <a:t> class citizen</a:t>
                      </a:r>
                      <a:endParaRPr lang="en-US" sz="2000" b="1" dirty="0">
                        <a:solidFill>
                          <a:schemeClr val="tx2"/>
                        </a:solidFill>
                      </a:endParaRP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800"/>
                        <a:t>Assumption one </a:t>
                      </a:r>
                      <a:r>
                        <a:rPr lang="en-US" sz="1800" baseline="0"/>
                        <a:t>is janitor, taxi driver, secretary etc.</a:t>
                      </a:r>
                      <a:endParaRPr lang="en-US" sz="1800" dirty="0"/>
                    </a:p>
                  </a:txBody>
                  <a:tcPr/>
                </a:tc>
                <a:extLst>
                  <a:ext uri="{0D108BD9-81ED-4DB2-BD59-A6C34878D82A}">
                    <a16:rowId xmlns:a16="http://schemas.microsoft.com/office/drawing/2014/main" val="2372659344"/>
                  </a:ext>
                </a:extLst>
              </a:tr>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000" b="1" dirty="0"/>
                        <a:t>Environment</a:t>
                      </a:r>
                      <a:endParaRPr lang="en-US" sz="2000" b="1" dirty="0">
                        <a:solidFill>
                          <a:schemeClr val="tx2"/>
                        </a:solidFill>
                      </a:endParaRP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800" dirty="0"/>
                        <a:t>No statues/pictures</a:t>
                      </a:r>
                      <a:r>
                        <a:rPr lang="en-US" sz="1800" baseline="0" dirty="0"/>
                        <a:t> of POC in halls</a:t>
                      </a:r>
                      <a:endParaRPr lang="en-US" sz="1800" dirty="0"/>
                    </a:p>
                  </a:txBody>
                  <a:tcPr/>
                </a:tc>
                <a:extLst>
                  <a:ext uri="{0D108BD9-81ED-4DB2-BD59-A6C34878D82A}">
                    <a16:rowId xmlns:a16="http://schemas.microsoft.com/office/drawing/2014/main" val="944891052"/>
                  </a:ext>
                </a:extLst>
              </a:tr>
            </a:tbl>
          </a:graphicData>
        </a:graphic>
      </p:graphicFrame>
      <p:sp>
        <p:nvSpPr>
          <p:cNvPr id="5" name="TextBox 4">
            <a:extLst>
              <a:ext uri="{FF2B5EF4-FFF2-40B4-BE49-F238E27FC236}">
                <a16:creationId xmlns:a16="http://schemas.microsoft.com/office/drawing/2014/main" id="{E5A888BD-7386-4F49-8187-AAFD9753CADA}"/>
              </a:ext>
            </a:extLst>
          </p:cNvPr>
          <p:cNvSpPr txBox="1"/>
          <p:nvPr/>
        </p:nvSpPr>
        <p:spPr>
          <a:xfrm>
            <a:off x="1397479" y="5561276"/>
            <a:ext cx="9726883" cy="923330"/>
          </a:xfrm>
          <a:prstGeom prst="rect">
            <a:avLst/>
          </a:prstGeom>
          <a:noFill/>
          <a:ln>
            <a:solidFill>
              <a:schemeClr val="tx1"/>
            </a:solidFill>
          </a:ln>
        </p:spPr>
        <p:txBody>
          <a:bodyPr wrap="square" rtlCol="0">
            <a:spAutoFit/>
          </a:bodyPr>
          <a:lstStyle/>
          <a:p>
            <a:r>
              <a:rPr lang="en-US" dirty="0" err="1"/>
              <a:t>Derald</a:t>
            </a:r>
            <a:r>
              <a:rPr lang="en-US" dirty="0"/>
              <a:t> Wing Sue CC, </a:t>
            </a:r>
            <a:r>
              <a:rPr lang="en-US" dirty="0" err="1"/>
              <a:t>MGina</a:t>
            </a:r>
            <a:r>
              <a:rPr lang="en-US" dirty="0"/>
              <a:t> C. Torino, Jennifer M. </a:t>
            </a:r>
            <a:r>
              <a:rPr lang="en-US" dirty="0" err="1"/>
              <a:t>Bucceri</a:t>
            </a:r>
            <a:r>
              <a:rPr lang="en-US" dirty="0"/>
              <a:t>, Aisha M. B. Holder, Kevin L. Nadal and Marta </a:t>
            </a:r>
            <a:r>
              <a:rPr lang="en-US" dirty="0" err="1"/>
              <a:t>Esquilin</a:t>
            </a:r>
            <a:r>
              <a:rPr lang="en-US" dirty="0"/>
              <a:t>. Racial Microaggressions in Everyday Life: Implications for Clinical Practice. </a:t>
            </a:r>
            <a:r>
              <a:rPr lang="en-US" i="1" dirty="0"/>
              <a:t>American Psychological Association. </a:t>
            </a:r>
            <a:r>
              <a:rPr lang="en-US" dirty="0"/>
              <a:t>2007;62(4):271-286.</a:t>
            </a:r>
            <a:endParaRPr lang="en-US" i="1" dirty="0"/>
          </a:p>
        </p:txBody>
      </p:sp>
    </p:spTree>
    <p:extLst>
      <p:ext uri="{BB962C8B-B14F-4D97-AF65-F5344CB8AC3E}">
        <p14:creationId xmlns:p14="http://schemas.microsoft.com/office/powerpoint/2010/main" val="23184048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C8C3900-B8A1-4965-88E6-CBCBFE0672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04825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0689534-131E-4AE6-84E4-DEA26684F27F}"/>
              </a:ext>
            </a:extLst>
          </p:cNvPr>
          <p:cNvSpPr>
            <a:spLocks noGrp="1"/>
          </p:cNvSpPr>
          <p:nvPr>
            <p:ph type="ctrTitle"/>
          </p:nvPr>
        </p:nvSpPr>
        <p:spPr>
          <a:xfrm>
            <a:off x="645460" y="624568"/>
            <a:ext cx="3959198" cy="5412920"/>
          </a:xfrm>
        </p:spPr>
        <p:txBody>
          <a:bodyPr vert="horz" lIns="91440" tIns="45720" rIns="91440" bIns="45720" rtlCol="0" anchor="ctr">
            <a:normAutofit/>
          </a:bodyPr>
          <a:lstStyle/>
          <a:p>
            <a:r>
              <a:rPr lang="en-US" sz="4100" b="1" kern="1200" dirty="0">
                <a:solidFill>
                  <a:srgbClr val="FFFFFF"/>
                </a:solidFill>
                <a:latin typeface="+mj-lt"/>
                <a:ea typeface="+mj-ea"/>
                <a:cs typeface="+mj-cs"/>
              </a:rPr>
              <a:t>Healthcare Microaggressions</a:t>
            </a:r>
          </a:p>
        </p:txBody>
      </p:sp>
      <p:sp>
        <p:nvSpPr>
          <p:cNvPr id="3" name="Content Placeholder 2">
            <a:extLst>
              <a:ext uri="{FF2B5EF4-FFF2-40B4-BE49-F238E27FC236}">
                <a16:creationId xmlns:a16="http://schemas.microsoft.com/office/drawing/2014/main" id="{56AF3CBA-EA06-4E74-A1CB-4A02E61CF17A}"/>
              </a:ext>
            </a:extLst>
          </p:cNvPr>
          <p:cNvSpPr>
            <a:spLocks noGrp="1"/>
          </p:cNvSpPr>
          <p:nvPr>
            <p:ph idx="1"/>
          </p:nvPr>
        </p:nvSpPr>
        <p:spPr>
          <a:xfrm>
            <a:off x="5600702" y="870753"/>
            <a:ext cx="5753098" cy="5412920"/>
          </a:xfrm>
        </p:spPr>
        <p:txBody>
          <a:bodyPr vert="horz" lIns="91440" tIns="45720" rIns="91440" bIns="45720" rtlCol="0" anchor="ctr">
            <a:normAutofit fontScale="92500" lnSpcReduction="10000"/>
          </a:bodyPr>
          <a:lstStyle/>
          <a:p>
            <a:pPr marL="28575" lvl="0" indent="0">
              <a:buNone/>
            </a:pPr>
            <a:endParaRPr lang="en-US" sz="1300" dirty="0">
              <a:solidFill>
                <a:schemeClr val="tx1"/>
              </a:solidFill>
              <a:latin typeface="+mn-lt"/>
              <a:cs typeface="+mn-cs"/>
            </a:endParaRPr>
          </a:p>
          <a:p>
            <a:pPr lvl="0" indent="-228600">
              <a:buFont typeface="Arial" panose="020B0604020202020204" pitchFamily="34" charset="0"/>
              <a:buChar char="•"/>
            </a:pPr>
            <a:r>
              <a:rPr lang="en-US" sz="1800" b="1" dirty="0">
                <a:solidFill>
                  <a:schemeClr val="tx1"/>
                </a:solidFill>
                <a:latin typeface="+mn-lt"/>
                <a:cs typeface="+mn-cs"/>
              </a:rPr>
              <a:t>Said to a nurse: </a:t>
            </a:r>
            <a:r>
              <a:rPr lang="en-US" sz="1800" dirty="0">
                <a:solidFill>
                  <a:schemeClr val="tx1"/>
                </a:solidFill>
                <a:latin typeface="+mn-lt"/>
                <a:cs typeface="+mn-cs"/>
              </a:rPr>
              <a:t>“You are so smart, why didn’t you become a doctor?”</a:t>
            </a:r>
          </a:p>
          <a:p>
            <a:pPr lvl="0" indent="-228600">
              <a:buFont typeface="Arial" panose="020B0604020202020204" pitchFamily="34" charset="0"/>
              <a:buChar char="•"/>
            </a:pPr>
            <a:endParaRPr lang="en-US" sz="1800" dirty="0">
              <a:solidFill>
                <a:schemeClr val="tx1"/>
              </a:solidFill>
              <a:latin typeface="+mn-lt"/>
              <a:cs typeface="+mn-cs"/>
            </a:endParaRPr>
          </a:p>
          <a:p>
            <a:pPr lvl="0" indent="-228600">
              <a:buFont typeface="Arial" panose="020B0604020202020204" pitchFamily="34" charset="0"/>
              <a:buChar char="•"/>
            </a:pPr>
            <a:r>
              <a:rPr lang="en-US" sz="1800" b="1" dirty="0">
                <a:solidFill>
                  <a:schemeClr val="tx1"/>
                </a:solidFill>
                <a:latin typeface="+mn-lt"/>
                <a:cs typeface="+mn-cs"/>
              </a:rPr>
              <a:t>Said to a Latino nursing student</a:t>
            </a:r>
            <a:r>
              <a:rPr lang="en-US" sz="1800" dirty="0">
                <a:solidFill>
                  <a:schemeClr val="tx1"/>
                </a:solidFill>
                <a:latin typeface="+mn-lt"/>
                <a:cs typeface="+mn-cs"/>
              </a:rPr>
              <a:t>: “You are a credit to your race.”</a:t>
            </a:r>
          </a:p>
          <a:p>
            <a:pPr lvl="0" indent="-228600">
              <a:buFont typeface="Arial" panose="020B0604020202020204" pitchFamily="34" charset="0"/>
              <a:buChar char="•"/>
            </a:pPr>
            <a:endParaRPr lang="en-US" sz="1800" dirty="0">
              <a:solidFill>
                <a:schemeClr val="tx1"/>
              </a:solidFill>
              <a:latin typeface="+mn-lt"/>
              <a:cs typeface="+mn-cs"/>
            </a:endParaRPr>
          </a:p>
          <a:p>
            <a:pPr lvl="0" indent="-228600">
              <a:buFont typeface="Arial" panose="020B0604020202020204" pitchFamily="34" charset="0"/>
              <a:buChar char="•"/>
            </a:pPr>
            <a:r>
              <a:rPr lang="en-US" sz="1800" b="1" dirty="0">
                <a:solidFill>
                  <a:schemeClr val="tx1"/>
                </a:solidFill>
                <a:latin typeface="+mn-lt"/>
                <a:cs typeface="+mn-cs"/>
              </a:rPr>
              <a:t>Said to a Black health professions student: </a:t>
            </a:r>
            <a:r>
              <a:rPr lang="en-US" sz="1800" dirty="0">
                <a:solidFill>
                  <a:schemeClr val="tx1"/>
                </a:solidFill>
                <a:latin typeface="+mn-lt"/>
                <a:cs typeface="+mn-cs"/>
              </a:rPr>
              <a:t>“You were admitted because you are Black. It is really hard for White men to get admitted these days .”</a:t>
            </a:r>
          </a:p>
          <a:p>
            <a:pPr lvl="0" indent="-228600">
              <a:buFont typeface="Arial" panose="020B0604020202020204" pitchFamily="34" charset="0"/>
              <a:buChar char="•"/>
            </a:pPr>
            <a:endParaRPr lang="en-US" sz="1800" dirty="0">
              <a:solidFill>
                <a:schemeClr val="tx1"/>
              </a:solidFill>
              <a:latin typeface="+mn-lt"/>
              <a:cs typeface="+mn-cs"/>
            </a:endParaRPr>
          </a:p>
          <a:p>
            <a:pPr lvl="0" indent="-228600">
              <a:buFont typeface="Arial" panose="020B0604020202020204" pitchFamily="34" charset="0"/>
              <a:buChar char="•"/>
            </a:pPr>
            <a:r>
              <a:rPr lang="en-US" sz="1800" b="1" dirty="0">
                <a:solidFill>
                  <a:schemeClr val="tx1"/>
                </a:solidFill>
                <a:latin typeface="+mn-lt"/>
                <a:cs typeface="+mn-cs"/>
              </a:rPr>
              <a:t>Said to a Medical Resident of Color: </a:t>
            </a:r>
            <a:r>
              <a:rPr lang="en-US" sz="1800" dirty="0">
                <a:solidFill>
                  <a:schemeClr val="tx1"/>
                </a:solidFill>
                <a:latin typeface="+mn-lt"/>
                <a:cs typeface="+mn-cs"/>
              </a:rPr>
              <a:t>“Are you from environmental services?”</a:t>
            </a:r>
          </a:p>
          <a:p>
            <a:pPr lvl="0" indent="-228600">
              <a:buFont typeface="Arial" panose="020B0604020202020204" pitchFamily="34" charset="0"/>
              <a:buChar char="•"/>
            </a:pPr>
            <a:endParaRPr lang="en-US" sz="1800" dirty="0">
              <a:solidFill>
                <a:schemeClr val="tx1"/>
              </a:solidFill>
              <a:latin typeface="+mn-lt"/>
              <a:cs typeface="+mn-cs"/>
            </a:endParaRPr>
          </a:p>
          <a:p>
            <a:pPr lvl="0" indent="-228600">
              <a:buFont typeface="Arial" panose="020B0604020202020204" pitchFamily="34" charset="0"/>
              <a:buChar char="•"/>
            </a:pPr>
            <a:r>
              <a:rPr lang="en-US" sz="1800" b="1" dirty="0">
                <a:solidFill>
                  <a:schemeClr val="tx1"/>
                </a:solidFill>
                <a:latin typeface="+mn-lt"/>
                <a:cs typeface="+mn-cs"/>
              </a:rPr>
              <a:t>Said to a Male Nurse: </a:t>
            </a:r>
            <a:r>
              <a:rPr lang="en-US" sz="1800" dirty="0">
                <a:solidFill>
                  <a:schemeClr val="tx1"/>
                </a:solidFill>
                <a:latin typeface="+mn-lt"/>
                <a:cs typeface="+mn-cs"/>
              </a:rPr>
              <a:t>“I didn’t know men could be so caring”</a:t>
            </a:r>
          </a:p>
          <a:p>
            <a:pPr lvl="0" indent="-228600">
              <a:buFont typeface="Arial" panose="020B0604020202020204" pitchFamily="34" charset="0"/>
              <a:buChar char="•"/>
            </a:pPr>
            <a:endParaRPr lang="en-US" sz="1800" dirty="0">
              <a:solidFill>
                <a:schemeClr val="tx1"/>
              </a:solidFill>
              <a:latin typeface="+mn-lt"/>
              <a:cs typeface="+mn-cs"/>
            </a:endParaRPr>
          </a:p>
          <a:p>
            <a:pPr marL="314325" indent="-285750"/>
            <a:r>
              <a:rPr lang="en-US" sz="1800" b="1" dirty="0">
                <a:solidFill>
                  <a:schemeClr val="tx1"/>
                </a:solidFill>
                <a:latin typeface="+mn-lt"/>
                <a:cs typeface="+mn-cs"/>
              </a:rPr>
              <a:t>To a Female Physician: </a:t>
            </a:r>
            <a:r>
              <a:rPr lang="en-US" sz="1800" dirty="0">
                <a:solidFill>
                  <a:schemeClr val="tx1"/>
                </a:solidFill>
                <a:latin typeface="+mn-lt"/>
                <a:cs typeface="+mn-cs"/>
              </a:rPr>
              <a:t>Using first name rather than title of “Dr.”</a:t>
            </a:r>
          </a:p>
          <a:p>
            <a:pPr indent="-228600">
              <a:buFont typeface="Arial" panose="020B0604020202020204" pitchFamily="34" charset="0"/>
              <a:buChar char="•"/>
            </a:pPr>
            <a:endParaRPr lang="en-US" sz="1300" dirty="0">
              <a:solidFill>
                <a:schemeClr val="tx1"/>
              </a:solidFill>
              <a:latin typeface="+mn-lt"/>
              <a:cs typeface="+mn-cs"/>
            </a:endParaRPr>
          </a:p>
        </p:txBody>
      </p:sp>
    </p:spTree>
    <p:extLst>
      <p:ext uri="{BB962C8B-B14F-4D97-AF65-F5344CB8AC3E}">
        <p14:creationId xmlns:p14="http://schemas.microsoft.com/office/powerpoint/2010/main" val="32767473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ED2AB-9E66-4B26-8B34-3EBA640EE0B4}"/>
              </a:ext>
            </a:extLst>
          </p:cNvPr>
          <p:cNvSpPr>
            <a:spLocks noGrp="1"/>
          </p:cNvSpPr>
          <p:nvPr>
            <p:ph type="ctrTitle"/>
          </p:nvPr>
        </p:nvSpPr>
        <p:spPr>
          <a:xfrm>
            <a:off x="838200" y="620392"/>
            <a:ext cx="3374136" cy="5504688"/>
          </a:xfrm>
        </p:spPr>
        <p:txBody>
          <a:bodyPr vert="horz" lIns="91440" tIns="45720" rIns="91440" bIns="45720" rtlCol="0" anchor="ctr">
            <a:normAutofit/>
          </a:bodyPr>
          <a:lstStyle/>
          <a:p>
            <a:r>
              <a:rPr lang="en-US" sz="3400" b="1" kern="1200" dirty="0">
                <a:solidFill>
                  <a:schemeClr val="tx1"/>
                </a:solidFill>
                <a:latin typeface="+mj-lt"/>
                <a:ea typeface="+mj-ea"/>
                <a:cs typeface="+mj-cs"/>
              </a:rPr>
              <a:t>Microaggressions </a:t>
            </a:r>
            <a:r>
              <a:rPr lang="en-US" sz="2400" b="1" kern="1200" dirty="0">
                <a:solidFill>
                  <a:schemeClr val="tx1"/>
                </a:solidFill>
                <a:latin typeface="+mj-lt"/>
                <a:ea typeface="+mj-ea"/>
                <a:cs typeface="+mj-cs"/>
              </a:rPr>
              <a:t>versus</a:t>
            </a:r>
            <a:r>
              <a:rPr lang="en-US" sz="3400" b="1" kern="1200" dirty="0">
                <a:solidFill>
                  <a:schemeClr val="tx1"/>
                </a:solidFill>
                <a:latin typeface="+mj-lt"/>
                <a:ea typeface="+mj-ea"/>
                <a:cs typeface="+mj-cs"/>
              </a:rPr>
              <a:t> Macroaggressions</a:t>
            </a:r>
          </a:p>
        </p:txBody>
      </p:sp>
      <p:graphicFrame>
        <p:nvGraphicFramePr>
          <p:cNvPr id="5" name="Content Placeholder 2">
            <a:extLst>
              <a:ext uri="{FF2B5EF4-FFF2-40B4-BE49-F238E27FC236}">
                <a16:creationId xmlns:a16="http://schemas.microsoft.com/office/drawing/2014/main" id="{099B6888-9E80-4F47-8982-7EE39355E429}"/>
              </a:ext>
            </a:extLst>
          </p:cNvPr>
          <p:cNvGraphicFramePr>
            <a:graphicFrameLocks noGrp="1"/>
          </p:cNvGraphicFramePr>
          <p:nvPr>
            <p:ph idx="1"/>
            <p:extLst>
              <p:ext uri="{D42A27DB-BD31-4B8C-83A1-F6EECF244321}">
                <p14:modId xmlns:p14="http://schemas.microsoft.com/office/powerpoint/2010/main" val="2757667314"/>
              </p:ext>
            </p:extLst>
          </p:nvPr>
        </p:nvGraphicFramePr>
        <p:xfrm>
          <a:off x="5093208" y="620392"/>
          <a:ext cx="6263640" cy="5504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892295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noGrp="1"/>
          </p:cNvSpPr>
          <p:nvPr>
            <p:ph type="ctrTitle"/>
          </p:nvPr>
        </p:nvSpPr>
        <p:spPr>
          <a:xfrm>
            <a:off x="403412" y="6992"/>
            <a:ext cx="10769600" cy="1369524"/>
          </a:xfrm>
          <a:prstGeom prst="rect">
            <a:avLst/>
          </a:prstGeom>
        </p:spPr>
        <p:txBody>
          <a:bodyPr vert="horz" wrap="square" lIns="91426" tIns="45713" rIns="91426" bIns="45713" numCol="1" rtlCol="0" anchor="b" anchorCtr="0" compatLnSpc="1">
            <a:prstTxWarp prst="textNoShape">
              <a:avLst/>
            </a:prstTxWarp>
            <a:noAutofit/>
          </a:bodyPr>
          <a:lstStyle>
            <a:lvl1pPr algn="l" defTabSz="457127" rtl="0" eaLnBrk="1" latinLnBrk="0" hangingPunct="1">
              <a:spcBef>
                <a:spcPct val="0"/>
              </a:spcBef>
              <a:buNone/>
              <a:defRPr sz="2800" kern="1200">
                <a:solidFill>
                  <a:schemeClr val="tx2">
                    <a:lumMod val="75000"/>
                  </a:schemeClr>
                </a:solidFill>
                <a:latin typeface="Helvetica Neue"/>
                <a:ea typeface="+mj-ea"/>
                <a:cs typeface="Helvetica Neue"/>
              </a:defRPr>
            </a:lvl1pPr>
          </a:lstStyle>
          <a:p>
            <a:r>
              <a:rPr lang="en-US" altLang="en-US" b="1"/>
              <a:t>Microaggressions Are</a:t>
            </a:r>
            <a:endParaRPr lang="en-US" b="1" dirty="0">
              <a:latin typeface="Montserrat Bold"/>
              <a:cs typeface="Montserrat Bold"/>
            </a:endParaRPr>
          </a:p>
        </p:txBody>
      </p:sp>
      <p:sp>
        <p:nvSpPr>
          <p:cNvPr id="5" name="Content Placeholder 2"/>
          <p:cNvSpPr>
            <a:spLocks noGrp="1"/>
          </p:cNvSpPr>
          <p:nvPr>
            <p:ph type="subTitle" idx="1"/>
          </p:nvPr>
        </p:nvSpPr>
        <p:spPr>
          <a:xfrm>
            <a:off x="914400" y="1828800"/>
            <a:ext cx="8647611" cy="1499616"/>
          </a:xfrm>
        </p:spPr>
        <p:txBody>
          <a:bodyPr vert="horz" wrap="square" lIns="91426" tIns="45713" rIns="91426" bIns="45713" numCol="1" rtlCol="0" anchor="t" anchorCtr="0" compatLnSpc="1">
            <a:prstTxWarp prst="textNoShape">
              <a:avLst/>
            </a:prstTxWarp>
            <a:noAutofit/>
          </a:bodyPr>
          <a:lstStyle/>
          <a:p>
            <a:pPr lvl="1" algn="l">
              <a:buFont typeface="Wingdings" panose="05000000000000000000" pitchFamily="2" charset="2"/>
              <a:buChar char="v"/>
            </a:pPr>
            <a:r>
              <a:rPr lang="en-US" altLang="en-US" sz="2400" dirty="0"/>
              <a:t>Not always consciously done.</a:t>
            </a:r>
          </a:p>
          <a:p>
            <a:pPr lvl="1" algn="l">
              <a:buFont typeface="Wingdings" panose="05000000000000000000" pitchFamily="2" charset="2"/>
              <a:buChar char="v"/>
            </a:pPr>
            <a:endParaRPr lang="en-US" altLang="en-US" sz="2400" dirty="0"/>
          </a:p>
          <a:p>
            <a:pPr lvl="1" algn="l">
              <a:buFont typeface="Wingdings" panose="05000000000000000000" pitchFamily="2" charset="2"/>
              <a:buChar char="v"/>
            </a:pPr>
            <a:r>
              <a:rPr lang="en-US" altLang="en-US" sz="2400" dirty="0"/>
              <a:t>Powerful because they are subtle-sometimes invisible,</a:t>
            </a:r>
          </a:p>
          <a:p>
            <a:pPr lvl="1" algn="l"/>
            <a:r>
              <a:rPr lang="en-US" altLang="en-US" sz="2400" dirty="0"/>
              <a:t>especially to those who do not share the identity.</a:t>
            </a:r>
          </a:p>
          <a:p>
            <a:pPr lvl="1" algn="l">
              <a:buFont typeface="Wingdings" panose="05000000000000000000" pitchFamily="2" charset="2"/>
              <a:buChar char="v"/>
            </a:pPr>
            <a:endParaRPr lang="en-US" altLang="en-US" sz="2400" dirty="0"/>
          </a:p>
          <a:p>
            <a:pPr lvl="1" algn="l">
              <a:buFont typeface="Wingdings" panose="05000000000000000000" pitchFamily="2" charset="2"/>
              <a:buChar char="v"/>
            </a:pPr>
            <a:r>
              <a:rPr lang="en-US" altLang="en-US" sz="2400" dirty="0"/>
              <a:t>Instances that cause the recipient to experience strong emotions, try to understand what was meant, and then decide how to respond.</a:t>
            </a:r>
            <a:endParaRPr lang="en-US" dirty="0">
              <a:latin typeface="ITC Berkeley Oldstyle Std Book" panose="02090402050306020404" pitchFamily="18" charset="0"/>
            </a:endParaRPr>
          </a:p>
        </p:txBody>
      </p:sp>
    </p:spTree>
    <p:custDataLst>
      <p:tags r:id="rId1"/>
    </p:custDataLst>
    <p:extLst>
      <p:ext uri="{BB962C8B-B14F-4D97-AF65-F5344CB8AC3E}">
        <p14:creationId xmlns:p14="http://schemas.microsoft.com/office/powerpoint/2010/main" val="22865026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462B1F5-1D63-4A5C-A6C6-C07D7CD77D57}"/>
              </a:ext>
            </a:extLst>
          </p:cNvPr>
          <p:cNvSpPr>
            <a:spLocks noGrp="1"/>
          </p:cNvSpPr>
          <p:nvPr>
            <p:ph type="ctrTitle"/>
          </p:nvPr>
        </p:nvSpPr>
        <p:spPr>
          <a:xfrm>
            <a:off x="838200" y="448721"/>
            <a:ext cx="4707671" cy="1225650"/>
          </a:xfrm>
        </p:spPr>
        <p:txBody>
          <a:bodyPr vert="horz" lIns="91440" tIns="45720" rIns="91440" bIns="45720" rtlCol="0" anchor="b">
            <a:normAutofit/>
          </a:bodyPr>
          <a:lstStyle/>
          <a:p>
            <a:pPr defTabSz="914400"/>
            <a:r>
              <a:rPr lang="en-US" sz="3800" b="1" dirty="0">
                <a:solidFill>
                  <a:schemeClr val="tx1"/>
                </a:solidFill>
                <a:latin typeface="+mj-lt"/>
                <a:cs typeface="+mj-cs"/>
              </a:rPr>
              <a:t>Health Impact of Microaggressions</a:t>
            </a:r>
          </a:p>
        </p:txBody>
      </p:sp>
      <p:sp>
        <p:nvSpPr>
          <p:cNvPr id="3" name="Content Placeholder 2">
            <a:extLst>
              <a:ext uri="{FF2B5EF4-FFF2-40B4-BE49-F238E27FC236}">
                <a16:creationId xmlns:a16="http://schemas.microsoft.com/office/drawing/2014/main" id="{9DB5C46D-DE7A-4389-85FF-1624B094DD82}"/>
              </a:ext>
            </a:extLst>
          </p:cNvPr>
          <p:cNvSpPr>
            <a:spLocks noGrp="1"/>
          </p:cNvSpPr>
          <p:nvPr>
            <p:ph type="body" sz="half" idx="2"/>
          </p:nvPr>
        </p:nvSpPr>
        <p:spPr>
          <a:xfrm>
            <a:off x="897769" y="1909191"/>
            <a:ext cx="9471182" cy="4322275"/>
          </a:xfrm>
          <a:solidFill>
            <a:schemeClr val="accent5">
              <a:lumMod val="60000"/>
              <a:lumOff val="40000"/>
            </a:schemeClr>
          </a:solidFill>
        </p:spPr>
        <p:txBody>
          <a:bodyPr vert="horz" lIns="91440" tIns="45720" rIns="91440" bIns="45720" rtlCol="0">
            <a:normAutofit/>
          </a:bodyPr>
          <a:lstStyle/>
          <a:p>
            <a:pPr indent="-228600" defTabSz="914400">
              <a:lnSpc>
                <a:spcPct val="90000"/>
              </a:lnSpc>
              <a:buFont typeface="Arial" panose="020B0604020202020204" pitchFamily="34" charset="0"/>
              <a:buChar char="•"/>
            </a:pPr>
            <a:r>
              <a:rPr lang="en-US" altLang="en-US" sz="2800" dirty="0">
                <a:solidFill>
                  <a:schemeClr val="tx1"/>
                </a:solidFill>
                <a:latin typeface="+mn-lt"/>
                <a:cs typeface="+mn-cs"/>
              </a:rPr>
              <a:t>Cause mental health effects (depression and anxiety). Sue, 2010.</a:t>
            </a:r>
          </a:p>
          <a:p>
            <a:pPr indent="-228600" defTabSz="914400">
              <a:lnSpc>
                <a:spcPct val="90000"/>
              </a:lnSpc>
              <a:buFont typeface="Arial" panose="020B0604020202020204" pitchFamily="34" charset="0"/>
              <a:buChar char="•"/>
            </a:pPr>
            <a:endParaRPr lang="en-US" altLang="en-US" sz="2800" dirty="0">
              <a:solidFill>
                <a:schemeClr val="tx1"/>
              </a:solidFill>
              <a:latin typeface="+mn-lt"/>
              <a:cs typeface="+mn-cs"/>
            </a:endParaRPr>
          </a:p>
          <a:p>
            <a:pPr indent="-228600" defTabSz="914400">
              <a:lnSpc>
                <a:spcPct val="90000"/>
              </a:lnSpc>
              <a:buFont typeface="Arial" panose="020B0604020202020204" pitchFamily="34" charset="0"/>
              <a:buChar char="•"/>
            </a:pPr>
            <a:r>
              <a:rPr lang="en-US" altLang="en-US" sz="2800" dirty="0">
                <a:solidFill>
                  <a:schemeClr val="tx1"/>
                </a:solidFill>
                <a:latin typeface="+mn-lt"/>
                <a:cs typeface="+mn-cs"/>
              </a:rPr>
              <a:t>Create physical health problems (Allostatic Load). </a:t>
            </a:r>
            <a:r>
              <a:rPr lang="en-US" altLang="en-US" sz="2800" dirty="0" err="1">
                <a:solidFill>
                  <a:schemeClr val="tx1"/>
                </a:solidFill>
                <a:latin typeface="+mn-lt"/>
                <a:cs typeface="+mn-cs"/>
              </a:rPr>
              <a:t>Geronimus</a:t>
            </a:r>
            <a:r>
              <a:rPr lang="en-US" altLang="en-US" sz="2800" dirty="0">
                <a:solidFill>
                  <a:schemeClr val="tx1"/>
                </a:solidFill>
                <a:latin typeface="+mn-lt"/>
                <a:cs typeface="+mn-cs"/>
              </a:rPr>
              <a:t>, 2006.</a:t>
            </a:r>
          </a:p>
          <a:p>
            <a:pPr marL="0" indent="-228600" defTabSz="914400">
              <a:lnSpc>
                <a:spcPct val="90000"/>
              </a:lnSpc>
              <a:buFont typeface="Arial" panose="020B0604020202020204" pitchFamily="34" charset="0"/>
              <a:buChar char="•"/>
            </a:pPr>
            <a:endParaRPr lang="en-US" sz="2800" dirty="0">
              <a:solidFill>
                <a:schemeClr val="tx1"/>
              </a:solidFill>
              <a:latin typeface="+mn-lt"/>
              <a:cs typeface="+mn-cs"/>
            </a:endParaRPr>
          </a:p>
          <a:p>
            <a:pPr indent="-228600" defTabSz="914400">
              <a:lnSpc>
                <a:spcPct val="90000"/>
              </a:lnSpc>
              <a:buFont typeface="Arial" panose="020B0604020202020204" pitchFamily="34" charset="0"/>
              <a:buChar char="•"/>
            </a:pPr>
            <a:r>
              <a:rPr lang="en-US" sz="2800" dirty="0">
                <a:solidFill>
                  <a:schemeClr val="tx1"/>
                </a:solidFill>
                <a:latin typeface="+mn-lt"/>
                <a:cs typeface="+mn-cs"/>
              </a:rPr>
              <a:t>Lack of trust in the healthcare system, means that people are less likely to seek healthcare.</a:t>
            </a:r>
            <a:endParaRPr lang="en-US" sz="2000" dirty="0">
              <a:solidFill>
                <a:schemeClr val="bg1"/>
              </a:solidFill>
              <a:latin typeface="+mn-lt"/>
              <a:cs typeface="+mn-cs"/>
            </a:endParaRPr>
          </a:p>
        </p:txBody>
      </p:sp>
    </p:spTree>
    <p:extLst>
      <p:ext uri="{BB962C8B-B14F-4D97-AF65-F5344CB8AC3E}">
        <p14:creationId xmlns:p14="http://schemas.microsoft.com/office/powerpoint/2010/main" val="30677250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solidFill>
                  <a:schemeClr val="tx1"/>
                </a:solidFill>
              </a:rPr>
              <a:t>Social and Cognitive Impact of Microaggressions</a:t>
            </a:r>
          </a:p>
        </p:txBody>
      </p:sp>
      <p:sp>
        <p:nvSpPr>
          <p:cNvPr id="3" name="Content Placeholder 2"/>
          <p:cNvSpPr>
            <a:spLocks noGrp="1"/>
          </p:cNvSpPr>
          <p:nvPr>
            <p:ph idx="1"/>
          </p:nvPr>
        </p:nvSpPr>
        <p:spPr>
          <a:xfrm>
            <a:off x="1396231" y="1428816"/>
            <a:ext cx="9680086" cy="4459479"/>
          </a:xfrm>
          <a:solidFill>
            <a:schemeClr val="tx1"/>
          </a:solidFill>
        </p:spPr>
        <p:txBody>
          <a:bodyPr/>
          <a:lstStyle/>
          <a:p>
            <a:endParaRPr lang="en-US" altLang="en-US" sz="2400" b="1" dirty="0"/>
          </a:p>
          <a:p>
            <a:pPr marL="342900" indent="-342900">
              <a:buFont typeface="Wingdings" panose="05000000000000000000" pitchFamily="2" charset="2"/>
              <a:buChar char="v"/>
            </a:pPr>
            <a:endParaRPr lang="en-US" altLang="en-US" sz="2000" dirty="0"/>
          </a:p>
          <a:p>
            <a:pPr marL="342900" indent="-342900">
              <a:buFont typeface="Wingdings" panose="05000000000000000000" pitchFamily="2" charset="2"/>
              <a:buChar char="v"/>
            </a:pPr>
            <a:r>
              <a:rPr lang="en-US" altLang="en-US" sz="2800" dirty="0">
                <a:solidFill>
                  <a:schemeClr val="bg1"/>
                </a:solidFill>
              </a:rPr>
              <a:t>Perpetuate stereotypes and passively allow society to devalue groups</a:t>
            </a:r>
          </a:p>
          <a:p>
            <a:pPr marL="342900" indent="-342900">
              <a:buFont typeface="Wingdings" panose="05000000000000000000" pitchFamily="2" charset="2"/>
              <a:buChar char="v"/>
            </a:pPr>
            <a:endParaRPr lang="en-US" altLang="en-US" sz="2800" dirty="0">
              <a:solidFill>
                <a:schemeClr val="bg1"/>
              </a:solidFill>
            </a:endParaRPr>
          </a:p>
          <a:p>
            <a:pPr marL="342900" indent="-342900">
              <a:buFont typeface="Wingdings" panose="05000000000000000000" pitchFamily="2" charset="2"/>
              <a:buChar char="v"/>
            </a:pPr>
            <a:r>
              <a:rPr lang="en-US" altLang="en-US" sz="2800" dirty="0">
                <a:solidFill>
                  <a:schemeClr val="bg1"/>
                </a:solidFill>
              </a:rPr>
              <a:t>Cause energy to be diverted away from learning and/or productivity  (cognitive load)</a:t>
            </a:r>
          </a:p>
          <a:p>
            <a:endParaRPr lang="en-US" dirty="0"/>
          </a:p>
          <a:p>
            <a:endParaRPr lang="en-US" dirty="0"/>
          </a:p>
        </p:txBody>
      </p:sp>
      <p:sp>
        <p:nvSpPr>
          <p:cNvPr id="8" name="TextBox 7"/>
          <p:cNvSpPr txBox="1"/>
          <p:nvPr/>
        </p:nvSpPr>
        <p:spPr>
          <a:xfrm>
            <a:off x="1812139" y="6248400"/>
            <a:ext cx="45720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a:ea typeface="+mn-ea"/>
                <a:cs typeface="+mn-cs"/>
              </a:rPr>
              <a:t>Center for a Diverse Healthcare Workforce</a:t>
            </a:r>
          </a:p>
        </p:txBody>
      </p:sp>
    </p:spTree>
    <p:custDataLst>
      <p:tags r:id="rId1"/>
    </p:custDataLst>
    <p:extLst>
      <p:ext uri="{BB962C8B-B14F-4D97-AF65-F5344CB8AC3E}">
        <p14:creationId xmlns:p14="http://schemas.microsoft.com/office/powerpoint/2010/main" val="21134690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2260</Words>
  <Application>Microsoft Office PowerPoint</Application>
  <PresentationFormat>Widescreen</PresentationFormat>
  <Paragraphs>219</Paragraphs>
  <Slides>17</Slides>
  <Notes>17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17</vt:i4>
      </vt:variant>
    </vt:vector>
  </HeadingPairs>
  <TitlesOfParts>
    <vt:vector size="28" baseType="lpstr">
      <vt:lpstr>Arial</vt:lpstr>
      <vt:lpstr>Calibri</vt:lpstr>
      <vt:lpstr>Calibri Light</vt:lpstr>
      <vt:lpstr>Gibson Light</vt:lpstr>
      <vt:lpstr>Helvetica Neue</vt:lpstr>
      <vt:lpstr>ITC Berkeley Oldstyle Std Book</vt:lpstr>
      <vt:lpstr>Montserrat Bold</vt:lpstr>
      <vt:lpstr>Proxima Nova A Thin</vt:lpstr>
      <vt:lpstr>Proxima Nova Light</vt:lpstr>
      <vt:lpstr>Wingdings</vt:lpstr>
      <vt:lpstr>Office Theme</vt:lpstr>
      <vt:lpstr>Addressing Microaggressions in Academic Health: A Toolkit for Action</vt:lpstr>
      <vt:lpstr>Pre-Quiz</vt:lpstr>
      <vt:lpstr>Definition of Microaggressions</vt:lpstr>
      <vt:lpstr>Microaggressions</vt:lpstr>
      <vt:lpstr>Healthcare Microaggressions</vt:lpstr>
      <vt:lpstr>Microaggressions versus Macroaggressions</vt:lpstr>
      <vt:lpstr>Microaggressions Are</vt:lpstr>
      <vt:lpstr>Health Impact of Microaggressions</vt:lpstr>
      <vt:lpstr>Social and Cognitive Impact of Microaggressions</vt:lpstr>
      <vt:lpstr>Roles in Microaggressions Scenarios</vt:lpstr>
      <vt:lpstr>Recipient- ACTION Approach</vt:lpstr>
      <vt:lpstr> </vt:lpstr>
      <vt:lpstr>Source- ASSIST Approach</vt:lpstr>
      <vt:lpstr>PowerPoint Presentation</vt:lpstr>
      <vt:lpstr>Bystander- ARISE Approach</vt:lpstr>
      <vt:lpstr>PowerPoint Presentation</vt:lpstr>
      <vt:lpstr>Post Quiz</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Addressing Microaggressions in Academic Health: A Toolkit for Action</dc:title>
  <dc:creator>Kupiri Ackerman-Barger</dc:creator>
  <cp:lastModifiedBy>Kupiri Ackerman-Barger</cp:lastModifiedBy>
  <cp:revision>1</cp:revision>
  <dcterms:created xsi:type="dcterms:W3CDTF">2020-06-23T19:04:14Z</dcterms:created>
  <dcterms:modified xsi:type="dcterms:W3CDTF">2020-06-23T19:07:19Z</dcterms:modified>
</cp:coreProperties>
</file>